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99" r:id="rId4"/>
    <p:sldId id="298" r:id="rId5"/>
    <p:sldId id="303" r:id="rId6"/>
    <p:sldId id="289" r:id="rId7"/>
    <p:sldId id="288" r:id="rId8"/>
    <p:sldId id="290" r:id="rId9"/>
    <p:sldId id="296" r:id="rId10"/>
    <p:sldId id="297" r:id="rId11"/>
    <p:sldId id="287" r:id="rId12"/>
    <p:sldId id="258" r:id="rId13"/>
    <p:sldId id="291" r:id="rId14"/>
    <p:sldId id="284" r:id="rId15"/>
    <p:sldId id="292" r:id="rId16"/>
    <p:sldId id="293" r:id="rId17"/>
    <p:sldId id="259" r:id="rId18"/>
    <p:sldId id="260" r:id="rId19"/>
    <p:sldId id="285" r:id="rId20"/>
    <p:sldId id="261" r:id="rId21"/>
    <p:sldId id="262" r:id="rId22"/>
    <p:sldId id="264" r:id="rId23"/>
    <p:sldId id="266" r:id="rId24"/>
    <p:sldId id="286" r:id="rId25"/>
    <p:sldId id="267" r:id="rId26"/>
    <p:sldId id="294" r:id="rId27"/>
    <p:sldId id="268" r:id="rId28"/>
    <p:sldId id="281" r:id="rId29"/>
    <p:sldId id="295" r:id="rId30"/>
    <p:sldId id="283" r:id="rId31"/>
  </p:sldIdLst>
  <p:sldSz cx="18288000" cy="10287000"/>
  <p:notesSz cx="6858000" cy="9144000"/>
  <p:embeddedFontLst>
    <p:embeddedFont>
      <p:font typeface="Georgia" panose="02040502050405020303" pitchFamily="18" charset="0"/>
      <p:regular r:id="rId32"/>
      <p:bold r:id="rId33"/>
      <p:italic r:id="rId34"/>
      <p:boldItalic r:id="rId35"/>
    </p:embeddedFont>
    <p:embeddedFont>
      <p:font typeface="Montserrat" panose="00000500000000000000" pitchFamily="2" charset="0"/>
      <p:regular r:id="rId36"/>
      <p:bold r:id="rId37"/>
      <p:italic r:id="rId38"/>
      <p:boldItalic r:id="rId39"/>
    </p:embeddedFont>
    <p:embeddedFont>
      <p:font typeface="Montserrat Bold" panose="00000800000000000000" charset="0"/>
      <p:regular r:id="rId40"/>
      <p:bold r:id="rId41"/>
    </p:embeddedFont>
    <p:embeddedFont>
      <p:font typeface="Montserrat Italics" panose="020B0604020202020204" charset="0"/>
      <p:regular r:id="rId42"/>
    </p:embeddedFont>
    <p:embeddedFont>
      <p:font typeface="Montserrat Semi-Bold" panose="020B0604020202020204" charset="0"/>
      <p:regular r:id="rId43"/>
    </p:embeddedFont>
    <p:embeddedFont>
      <p:font typeface="Verdana" panose="020B060403050404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C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2" d="100"/>
          <a:sy n="62" d="100"/>
        </p:scale>
        <p:origin x="27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E272247-D15A-A765-A21C-B6202753189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509" y="0"/>
            <a:ext cx="16469491" cy="10287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
        <p:nvSpPr>
          <p:cNvPr id="8" name="Freeform 3">
            <a:extLst>
              <a:ext uri="{FF2B5EF4-FFF2-40B4-BE49-F238E27FC236}">
                <a16:creationId xmlns:a16="http://schemas.microsoft.com/office/drawing/2014/main" id="{4FAB4C96-28E9-D133-4123-2F8AA9D02C4E}"/>
              </a:ext>
            </a:extLst>
          </p:cNvPr>
          <p:cNvSpPr/>
          <p:nvPr userDrawn="1"/>
        </p:nvSpPr>
        <p:spPr>
          <a:xfrm rot="5400000">
            <a:off x="-4308486" y="4245621"/>
            <a:ext cx="10456063" cy="1964821"/>
          </a:xfrm>
          <a:custGeom>
            <a:avLst/>
            <a:gdLst/>
            <a:ahLst/>
            <a:cxnLst/>
            <a:rect l="l" t="t" r="r" b="b"/>
            <a:pathLst>
              <a:path w="10456063" h="1964821">
                <a:moveTo>
                  <a:pt x="0" y="0"/>
                </a:moveTo>
                <a:lnTo>
                  <a:pt x="10456063" y="0"/>
                </a:lnTo>
                <a:lnTo>
                  <a:pt x="10456063" y="1964821"/>
                </a:lnTo>
                <a:lnTo>
                  <a:pt x="0" y="1964821"/>
                </a:lnTo>
                <a:lnTo>
                  <a:pt x="0" y="0"/>
                </a:lnTo>
                <a:close/>
              </a:path>
            </a:pathLst>
          </a:custGeom>
          <a:blipFill>
            <a:blip r:embed="rId14">
              <a:extLst>
                <a:ext uri="{96DAC541-7B7A-43D3-8B79-37D633B846F1}">
                  <asvg:svgBlip xmlns:asvg="http://schemas.microsoft.com/office/drawing/2016/SVG/main" r:embed="rId15"/>
                </a:ext>
              </a:extLst>
            </a:blip>
            <a:stretch>
              <a:fillRect l="-8230" b="-224280"/>
            </a:stretch>
          </a:blipFill>
        </p:spPr>
      </p:sp>
      <p:sp>
        <p:nvSpPr>
          <p:cNvPr id="9" name="Freeform 4">
            <a:extLst>
              <a:ext uri="{FF2B5EF4-FFF2-40B4-BE49-F238E27FC236}">
                <a16:creationId xmlns:a16="http://schemas.microsoft.com/office/drawing/2014/main" id="{6C8DE501-7FBB-9A5E-AA29-159C827F2B9C}"/>
              </a:ext>
            </a:extLst>
          </p:cNvPr>
          <p:cNvSpPr/>
          <p:nvPr userDrawn="1"/>
        </p:nvSpPr>
        <p:spPr>
          <a:xfrm>
            <a:off x="238891" y="390525"/>
            <a:ext cx="1361309" cy="398956"/>
          </a:xfrm>
          <a:custGeom>
            <a:avLst/>
            <a:gdLst/>
            <a:ahLst/>
            <a:cxnLst/>
            <a:rect l="l" t="t" r="r" b="b"/>
            <a:pathLst>
              <a:path w="1361309" h="398956">
                <a:moveTo>
                  <a:pt x="0" y="0"/>
                </a:moveTo>
                <a:lnTo>
                  <a:pt x="1361309" y="0"/>
                </a:lnTo>
                <a:lnTo>
                  <a:pt x="1361309" y="398956"/>
                </a:lnTo>
                <a:lnTo>
                  <a:pt x="0" y="398956"/>
                </a:lnTo>
                <a:lnTo>
                  <a:pt x="0" y="0"/>
                </a:lnTo>
                <a:close/>
              </a:path>
            </a:pathLst>
          </a:custGeom>
          <a:blipFill>
            <a:blip r:embed="rId16"/>
            <a:stretch>
              <a:fillRect/>
            </a:stretch>
          </a:blipFill>
        </p:spPr>
      </p:sp>
      <p:sp>
        <p:nvSpPr>
          <p:cNvPr id="12" name="TextBox 7">
            <a:extLst>
              <a:ext uri="{FF2B5EF4-FFF2-40B4-BE49-F238E27FC236}">
                <a16:creationId xmlns:a16="http://schemas.microsoft.com/office/drawing/2014/main" id="{469E71A8-E408-169A-2BFD-6C109CEA4B50}"/>
              </a:ext>
            </a:extLst>
          </p:cNvPr>
          <p:cNvSpPr txBox="1"/>
          <p:nvPr userDrawn="1"/>
        </p:nvSpPr>
        <p:spPr>
          <a:xfrm>
            <a:off x="14173200" y="9800785"/>
            <a:ext cx="3914172" cy="269304"/>
          </a:xfrm>
          <a:prstGeom prst="rect">
            <a:avLst/>
          </a:prstGeom>
        </p:spPr>
        <p:txBody>
          <a:bodyPr wrap="square" lIns="0" tIns="0" rIns="0" bIns="0" rtlCol="0" anchor="t">
            <a:spAutoFit/>
          </a:bodyPr>
          <a:lstStyle/>
          <a:p>
            <a:pPr algn="l">
              <a:lnSpc>
                <a:spcPts val="2122"/>
              </a:lnSpc>
            </a:pPr>
            <a:r>
              <a:rPr lang="en-US" sz="1946" b="1" spc="112" dirty="0">
                <a:solidFill>
                  <a:srgbClr val="385C73"/>
                </a:solidFill>
                <a:latin typeface="Montserrat Bold"/>
                <a:ea typeface="Montserrat Bold"/>
                <a:cs typeface="Montserrat Bold"/>
                <a:sym typeface="Montserrat Bold"/>
              </a:rPr>
              <a:t>OVERENSKOMST 2025-2028</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Freeform 5"/>
          <p:cNvSpPr/>
          <p:nvPr/>
        </p:nvSpPr>
        <p:spPr>
          <a:xfrm>
            <a:off x="1901956" y="0"/>
            <a:ext cx="16386044" cy="10917202"/>
          </a:xfrm>
          <a:custGeom>
            <a:avLst/>
            <a:gdLst/>
            <a:ahLst/>
            <a:cxnLst/>
            <a:rect l="l" t="t" r="r" b="b"/>
            <a:pathLst>
              <a:path w="16386044" h="10917202">
                <a:moveTo>
                  <a:pt x="0" y="0"/>
                </a:moveTo>
                <a:lnTo>
                  <a:pt x="16386044" y="0"/>
                </a:lnTo>
                <a:lnTo>
                  <a:pt x="16386044" y="10917202"/>
                </a:lnTo>
                <a:lnTo>
                  <a:pt x="0" y="10917202"/>
                </a:lnTo>
                <a:lnTo>
                  <a:pt x="0" y="0"/>
                </a:lnTo>
                <a:close/>
              </a:path>
            </a:pathLst>
          </a:custGeom>
          <a:blipFill>
            <a:blip r:embed="rId2">
              <a:alphaModFix amt="31000"/>
            </a:blip>
            <a:stretch>
              <a:fillRect/>
            </a:stretch>
          </a:blipFill>
        </p:spPr>
        <p:txBody>
          <a:bodyPr/>
          <a:lstStyle/>
          <a:p>
            <a:endParaRPr lang="da-DK" noProof="0" dirty="0"/>
          </a:p>
        </p:txBody>
      </p:sp>
      <p:grpSp>
        <p:nvGrpSpPr>
          <p:cNvPr id="6" name="Group 6"/>
          <p:cNvGrpSpPr/>
          <p:nvPr/>
        </p:nvGrpSpPr>
        <p:grpSpPr>
          <a:xfrm>
            <a:off x="2743200" y="1820971"/>
            <a:ext cx="14097000" cy="4238506"/>
            <a:chOff x="0" y="0"/>
            <a:chExt cx="1370470" cy="207398"/>
          </a:xfrm>
        </p:grpSpPr>
        <p:sp>
          <p:nvSpPr>
            <p:cNvPr id="7" name="Freeform 7"/>
            <p:cNvSpPr/>
            <p:nvPr/>
          </p:nvSpPr>
          <p:spPr>
            <a:xfrm>
              <a:off x="0" y="0"/>
              <a:ext cx="1370470" cy="207398"/>
            </a:xfrm>
            <a:custGeom>
              <a:avLst/>
              <a:gdLst/>
              <a:ahLst/>
              <a:cxnLst/>
              <a:rect l="l" t="t" r="r" b="b"/>
              <a:pathLst>
                <a:path w="1370470" h="207398">
                  <a:moveTo>
                    <a:pt x="0" y="0"/>
                  </a:moveTo>
                  <a:lnTo>
                    <a:pt x="1370470" y="0"/>
                  </a:lnTo>
                  <a:lnTo>
                    <a:pt x="1370470" y="207398"/>
                  </a:lnTo>
                  <a:lnTo>
                    <a:pt x="0" y="207398"/>
                  </a:lnTo>
                  <a:close/>
                </a:path>
              </a:pathLst>
            </a:custGeom>
            <a:solidFill>
              <a:srgbClr val="6CA1AF"/>
            </a:solidFill>
          </p:spPr>
          <p:txBody>
            <a:bodyPr/>
            <a:lstStyle/>
            <a:p>
              <a:endParaRPr lang="da-DK" noProof="0" dirty="0"/>
            </a:p>
          </p:txBody>
        </p:sp>
        <p:sp>
          <p:nvSpPr>
            <p:cNvPr id="8" name="TextBox 8"/>
            <p:cNvSpPr txBox="1"/>
            <p:nvPr/>
          </p:nvSpPr>
          <p:spPr>
            <a:xfrm>
              <a:off x="0" y="-38100"/>
              <a:ext cx="1370470" cy="245498"/>
            </a:xfrm>
            <a:prstGeom prst="rect">
              <a:avLst/>
            </a:prstGeom>
          </p:spPr>
          <p:txBody>
            <a:bodyPr lIns="21131" tIns="21131" rIns="21131" bIns="21131" rtlCol="0" anchor="ctr"/>
            <a:lstStyle/>
            <a:p>
              <a:pPr algn="ctr">
                <a:lnSpc>
                  <a:spcPts val="1701"/>
                </a:lnSpc>
              </a:pPr>
              <a:endParaRPr lang="da-DK" noProof="0" dirty="0"/>
            </a:p>
          </p:txBody>
        </p:sp>
      </p:grpSp>
      <p:sp>
        <p:nvSpPr>
          <p:cNvPr id="9" name="TextBox 9"/>
          <p:cNvSpPr txBox="1"/>
          <p:nvPr/>
        </p:nvSpPr>
        <p:spPr>
          <a:xfrm>
            <a:off x="3276600" y="1984118"/>
            <a:ext cx="11277600" cy="3975447"/>
          </a:xfrm>
          <a:prstGeom prst="rect">
            <a:avLst/>
          </a:prstGeom>
        </p:spPr>
        <p:txBody>
          <a:bodyPr wrap="square" lIns="0" tIns="0" rIns="0" bIns="0" rtlCol="0" anchor="t">
            <a:spAutoFit/>
          </a:bodyPr>
          <a:lstStyle/>
          <a:p>
            <a:pPr algn="ctr">
              <a:lnSpc>
                <a:spcPts val="6166"/>
              </a:lnSpc>
            </a:pPr>
            <a:r>
              <a:rPr lang="da-DK" sz="5400" b="1" spc="269" noProof="0" dirty="0">
                <a:solidFill>
                  <a:srgbClr val="FFFFFF"/>
                </a:solidFill>
                <a:latin typeface="Montserrat Semi-Bold"/>
                <a:ea typeface="Montserrat Semi-Bold"/>
                <a:cs typeface="Montserrat Semi-Bold"/>
                <a:sym typeface="Montserrat Semi-Bold"/>
              </a:rPr>
              <a:t>FORNYELSE AF HOVED- OG ELEVOVERENSKOMSTEN</a:t>
            </a:r>
          </a:p>
          <a:p>
            <a:pPr algn="ctr">
              <a:lnSpc>
                <a:spcPts val="6166"/>
              </a:lnSpc>
            </a:pPr>
            <a:endParaRPr lang="da-DK" sz="5400" b="1" spc="269" noProof="0" dirty="0">
              <a:solidFill>
                <a:srgbClr val="FFFFFF"/>
              </a:solidFill>
              <a:latin typeface="Montserrat Semi-Bold"/>
              <a:ea typeface="Montserrat Semi-Bold"/>
              <a:cs typeface="Montserrat Semi-Bold"/>
              <a:sym typeface="Montserrat Semi-Bold"/>
            </a:endParaRPr>
          </a:p>
          <a:p>
            <a:pPr algn="ctr">
              <a:lnSpc>
                <a:spcPts val="6166"/>
              </a:lnSpc>
            </a:pPr>
            <a:r>
              <a:rPr lang="da-DK" sz="5400" b="1" spc="269" noProof="0" dirty="0">
                <a:solidFill>
                  <a:srgbClr val="FFFFFF"/>
                </a:solidFill>
                <a:latin typeface="Montserrat Semi-Bold"/>
                <a:ea typeface="Montserrat Semi-Bold"/>
                <a:cs typeface="Montserrat Semi-Bold"/>
                <a:sym typeface="Montserrat Semi-Bold"/>
              </a:rPr>
              <a:t>V. Juridisk direktør</a:t>
            </a:r>
          </a:p>
          <a:p>
            <a:pPr algn="ctr">
              <a:lnSpc>
                <a:spcPts val="6166"/>
              </a:lnSpc>
            </a:pPr>
            <a:r>
              <a:rPr lang="da-DK" sz="5400" b="1" spc="269" noProof="0" dirty="0">
                <a:solidFill>
                  <a:srgbClr val="FFFFFF"/>
                </a:solidFill>
                <a:latin typeface="Montserrat Semi-Bold"/>
                <a:ea typeface="Montserrat Semi-Bold"/>
                <a:cs typeface="Montserrat Semi-Bold"/>
                <a:sym typeface="Montserrat Semi-Bold"/>
              </a:rPr>
              <a:t>Karina Lindewald</a:t>
            </a:r>
          </a:p>
        </p:txBody>
      </p:sp>
      <p:pic>
        <p:nvPicPr>
          <p:cNvPr id="2" name="Billede 1">
            <a:extLst>
              <a:ext uri="{FF2B5EF4-FFF2-40B4-BE49-F238E27FC236}">
                <a16:creationId xmlns:a16="http://schemas.microsoft.com/office/drawing/2014/main" id="{F27485E3-89D9-CBCB-D001-5EF218D4AA02}"/>
              </a:ext>
            </a:extLst>
          </p:cNvPr>
          <p:cNvPicPr>
            <a:picLocks noChangeAspect="1"/>
          </p:cNvPicPr>
          <p:nvPr/>
        </p:nvPicPr>
        <p:blipFill>
          <a:blip r:embed="rId3"/>
          <a:stretch>
            <a:fillRect/>
          </a:stretch>
        </p:blipFill>
        <p:spPr>
          <a:xfrm>
            <a:off x="14478000" y="3085848"/>
            <a:ext cx="2744879" cy="41153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092A5478-8201-713B-3013-2D9291E73075}"/>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ECA36AB9-D7B0-C120-0E10-E5B62A6FEB13}"/>
              </a:ext>
            </a:extLst>
          </p:cNvPr>
          <p:cNvSpPr txBox="1"/>
          <p:nvPr/>
        </p:nvSpPr>
        <p:spPr>
          <a:xfrm>
            <a:off x="2456883" y="1593387"/>
            <a:ext cx="11221707" cy="641290"/>
          </a:xfrm>
          <a:prstGeom prst="rect">
            <a:avLst/>
          </a:prstGeom>
        </p:spPr>
        <p:txBody>
          <a:bodyPr lIns="0" tIns="0" rIns="0" bIns="0" rtlCol="0" anchor="t">
            <a:spAutoFit/>
          </a:bodyPr>
          <a:lstStyle/>
          <a:p>
            <a:pPr marL="0" lvl="0" indent="0" algn="l">
              <a:lnSpc>
                <a:spcPts val="4946"/>
              </a:lnSpc>
              <a:spcBef>
                <a:spcPct val="0"/>
              </a:spcBef>
            </a:pPr>
            <a:r>
              <a:rPr lang="da-DK" sz="4538" b="1" noProof="0" dirty="0">
                <a:solidFill>
                  <a:srgbClr val="385C73"/>
                </a:solidFill>
                <a:latin typeface="Montserrat Bold"/>
                <a:ea typeface="Montserrat Bold"/>
                <a:cs typeface="Montserrat Bold"/>
                <a:sym typeface="Montserrat Bold"/>
              </a:rPr>
              <a:t>Fagfleksibilitet for ungarbejdere</a:t>
            </a:r>
          </a:p>
        </p:txBody>
      </p:sp>
      <p:sp>
        <p:nvSpPr>
          <p:cNvPr id="6" name="TextBox 6">
            <a:extLst>
              <a:ext uri="{FF2B5EF4-FFF2-40B4-BE49-F238E27FC236}">
                <a16:creationId xmlns:a16="http://schemas.microsoft.com/office/drawing/2014/main" id="{C0B9CDA0-A698-2CFD-1F8C-6140849171F0}"/>
              </a:ext>
            </a:extLst>
          </p:cNvPr>
          <p:cNvSpPr txBox="1"/>
          <p:nvPr/>
        </p:nvSpPr>
        <p:spPr>
          <a:xfrm>
            <a:off x="2456883" y="2695295"/>
            <a:ext cx="14154717" cy="9022855"/>
          </a:xfrm>
          <a:prstGeom prst="rect">
            <a:avLst/>
          </a:prstGeom>
        </p:spPr>
        <p:txBody>
          <a:bodyPr wrap="square" lIns="0" tIns="0" rIns="0" bIns="0" rtlCol="0" anchor="t">
            <a:spAutoFit/>
          </a:bodyPr>
          <a:lstStyle/>
          <a:p>
            <a:pPr algn="just">
              <a:lnSpc>
                <a:spcPct val="115000"/>
              </a:lnSpc>
            </a:pPr>
            <a:r>
              <a:rPr lang="da-DK" sz="2400" noProof="0" dirty="0">
                <a:solidFill>
                  <a:srgbClr val="385C73"/>
                </a:solidFill>
                <a:latin typeface="Montserrat" panose="00000500000000000000" pitchFamily="2" charset="0"/>
              </a:rPr>
              <a:t>”Flex-Ung” kan løse alle arbejdsopgaver uden at være ansat til en særlig arbejdsfunktion, dog under hensyntagen til de begrænsninger, der er fastlagt i den til enhver tid gældende lovgivning, herunder restaurationsloven og arbejdsmiljøloven.</a:t>
            </a:r>
          </a:p>
          <a:p>
            <a:pPr algn="just">
              <a:lnSpc>
                <a:spcPct val="115000"/>
              </a:lnSpc>
            </a:pPr>
            <a:endParaRPr lang="da-DK" sz="2400" noProof="0" dirty="0">
              <a:solidFill>
                <a:srgbClr val="385C73"/>
              </a:solidFill>
              <a:latin typeface="Montserrat" panose="00000500000000000000" pitchFamily="2" charset="0"/>
            </a:endParaRPr>
          </a:p>
          <a:p>
            <a:pPr algn="just">
              <a:lnSpc>
                <a:spcPct val="115000"/>
              </a:lnSpc>
            </a:pPr>
            <a:r>
              <a:rPr lang="da-DK" sz="1800" b="1" noProof="0" dirty="0">
                <a:effectLst/>
                <a:latin typeface="Georgia" panose="02040502050405020303" pitchFamily="18" charset="0"/>
                <a:ea typeface="Georgia" panose="02040502050405020303" pitchFamily="18" charset="0"/>
                <a:cs typeface="Georgia" panose="02040502050405020303" pitchFamily="18" charset="0"/>
              </a:rPr>
              <a:t>Arbejdsopgaver for 15–17-årige, der </a:t>
            </a:r>
            <a:r>
              <a:rPr lang="da-DK" sz="1800" b="1" u="sng" noProof="0" dirty="0">
                <a:effectLst/>
                <a:latin typeface="Georgia" panose="02040502050405020303" pitchFamily="18" charset="0"/>
                <a:ea typeface="Georgia" panose="02040502050405020303" pitchFamily="18" charset="0"/>
                <a:cs typeface="Georgia" panose="02040502050405020303" pitchFamily="18" charset="0"/>
              </a:rPr>
              <a:t>ikke</a:t>
            </a:r>
            <a:r>
              <a:rPr lang="da-DK" sz="1800" b="1" noProof="0" dirty="0">
                <a:effectLst/>
                <a:latin typeface="Georgia" panose="02040502050405020303" pitchFamily="18" charset="0"/>
                <a:ea typeface="Georgia" panose="02040502050405020303" pitchFamily="18" charset="0"/>
                <a:cs typeface="Georgia" panose="02040502050405020303" pitchFamily="18" charset="0"/>
              </a:rPr>
              <a:t> er omfattet af undervisningspligten</a:t>
            </a:r>
            <a:endParaRPr lang="da-DK" sz="1800" noProof="0" dirty="0">
              <a:effectLst/>
              <a:latin typeface="Times New Roman" panose="02020603050405020304" pitchFamily="18" charset="0"/>
              <a:ea typeface="Times New Roman" panose="02020603050405020304" pitchFamily="18" charset="0"/>
            </a:endParaRPr>
          </a:p>
          <a:p>
            <a:pPr algn="just">
              <a:lnSpc>
                <a:spcPct val="115000"/>
              </a:lnSpc>
            </a:pPr>
            <a:r>
              <a:rPr lang="da-DK" sz="1800" noProof="0" dirty="0">
                <a:effectLst/>
                <a:latin typeface="Georgia" panose="02040502050405020303" pitchFamily="18" charset="0"/>
                <a:ea typeface="Georgia" panose="02040502050405020303" pitchFamily="18" charset="0"/>
                <a:cs typeface="Georgia" panose="02040502050405020303" pitchFamily="18" charset="0"/>
              </a:rPr>
              <a:t> </a:t>
            </a:r>
            <a:endParaRPr lang="da-DK" sz="1800" noProof="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Alle arbejdsopgaver, som de skolepligtige må udføre.</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Servering af mad, rydning af borde, kassebetjening, modtagelse af bestillinger.</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Servering af drikkevarer, herunder stærke drikke i tidsrum kl. 6.00-22.00, under opsyn af personer over 18 år på serveringssteder, hvis hovedformål er servering af mad, og hvor serveringen af stærke drikke sker i forbindelse hermed.</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Betjening af industriopvaskemaskiner, dog ikke påfylde opvaskemiddel.</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Rengøring af gulve, toiletter m.v., forudsat midlerne ikke er klassificeret som farlige stoffer. </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Køkkenopgaver (klargøring, lettere madlavning), hvis maskinerne er sikre og der er tilstrækkelig instruktion og tilsyn.</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Lettere håndtering af sengelinned mm.</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da-DK" sz="1800" noProof="0" dirty="0">
                <a:effectLst/>
                <a:latin typeface="Georgia" panose="02040502050405020303" pitchFamily="18" charset="0"/>
                <a:ea typeface="Georgia" panose="02040502050405020303" pitchFamily="18" charset="0"/>
                <a:cs typeface="Georgia" panose="02040502050405020303" pitchFamily="18" charset="0"/>
              </a:rPr>
              <a:t> </a:t>
            </a:r>
            <a:endParaRPr lang="da-DK" sz="1800" noProof="0" dirty="0">
              <a:effectLst/>
              <a:latin typeface="Times New Roman" panose="02020603050405020304" pitchFamily="18" charset="0"/>
              <a:ea typeface="Times New Roman" panose="02020603050405020304" pitchFamily="18" charset="0"/>
            </a:endParaRPr>
          </a:p>
          <a:p>
            <a:pPr algn="just">
              <a:lnSpc>
                <a:spcPct val="115000"/>
              </a:lnSpc>
            </a:pPr>
            <a:r>
              <a:rPr lang="da-DK" sz="1800" noProof="0" dirty="0">
                <a:effectLst/>
                <a:latin typeface="Georgia" panose="02040502050405020303" pitchFamily="18" charset="0"/>
                <a:ea typeface="Georgia" panose="02040502050405020303" pitchFamily="18" charset="0"/>
                <a:cs typeface="Georgia" panose="02040502050405020303" pitchFamily="18" charset="0"/>
              </a:rPr>
              <a:t>Listen er ikke udtømmende.</a:t>
            </a:r>
            <a:endParaRPr lang="da-DK" sz="1800" noProof="0" dirty="0">
              <a:effectLst/>
              <a:latin typeface="Times New Roman" panose="02020603050405020304" pitchFamily="18" charset="0"/>
              <a:ea typeface="Times New Roman" panose="02020603050405020304" pitchFamily="18" charset="0"/>
            </a:endParaRPr>
          </a:p>
          <a:p>
            <a:pPr algn="just">
              <a:lnSpc>
                <a:spcPct val="115000"/>
              </a:lnSpc>
            </a:pPr>
            <a:endParaRPr lang="da-DK" sz="2400" noProof="0" dirty="0">
              <a:solidFill>
                <a:srgbClr val="385C73"/>
              </a:solidFill>
              <a:latin typeface="Montserrat" panose="00000500000000000000" pitchFamily="2" charset="0"/>
            </a:endParaRPr>
          </a:p>
          <a:p>
            <a:pPr algn="just">
              <a:lnSpc>
                <a:spcPct val="115000"/>
              </a:lnSpc>
            </a:pPr>
            <a:endParaRPr lang="da-DK" sz="2400" noProof="0" dirty="0">
              <a:solidFill>
                <a:srgbClr val="385C73"/>
              </a:solidFill>
              <a:latin typeface="Montserrat" panose="00000500000000000000" pitchFamily="2" charset="0"/>
            </a:endParaRPr>
          </a:p>
          <a:p>
            <a:pPr algn="just">
              <a:lnSpc>
                <a:spcPct val="115000"/>
              </a:lnSpc>
            </a:pPr>
            <a:endParaRPr lang="da-DK" sz="2400" noProof="0" dirty="0">
              <a:solidFill>
                <a:srgbClr val="385C73"/>
              </a:solidFill>
              <a:latin typeface="Montserrat" panose="00000500000000000000" pitchFamily="2" charset="0"/>
            </a:endParaRPr>
          </a:p>
          <a:p>
            <a:pPr algn="just">
              <a:lnSpc>
                <a:spcPct val="115000"/>
              </a:lnSpc>
            </a:pPr>
            <a:endParaRPr lang="da-DK" sz="2400" noProof="0" dirty="0">
              <a:solidFill>
                <a:srgbClr val="385C73"/>
              </a:solidFill>
              <a:latin typeface="Montserrat" panose="00000500000000000000" pitchFamily="2" charset="0"/>
            </a:endParaRPr>
          </a:p>
          <a:p>
            <a:pPr algn="just">
              <a:lnSpc>
                <a:spcPct val="115000"/>
              </a:lnSpc>
            </a:pPr>
            <a:endParaRPr lang="da-DK" sz="2400" noProof="0" dirty="0">
              <a:solidFill>
                <a:srgbClr val="385C73"/>
              </a:solidFill>
              <a:latin typeface="Montserrat" panose="00000500000000000000" pitchFamily="2" charset="0"/>
            </a:endParaRPr>
          </a:p>
          <a:p>
            <a:pPr algn="l">
              <a:lnSpc>
                <a:spcPts val="3426"/>
              </a:lnSpc>
            </a:pPr>
            <a:endParaRPr lang="da-DK" sz="2400" noProof="0" dirty="0">
              <a:solidFill>
                <a:srgbClr val="385C73"/>
              </a:solidFill>
              <a:latin typeface="Montserrat" panose="00000500000000000000" pitchFamily="2" charset="0"/>
              <a:sym typeface="Montserrat Bold"/>
            </a:endParaRPr>
          </a:p>
          <a:p>
            <a:pPr algn="l">
              <a:lnSpc>
                <a:spcPts val="3426"/>
              </a:lnSpc>
            </a:pPr>
            <a:endParaRPr lang="da-DK" sz="2400" b="1" noProof="0" dirty="0">
              <a:solidFill>
                <a:srgbClr val="385C73"/>
              </a:solidFill>
              <a:latin typeface="Montserrat Bold"/>
              <a:ea typeface="Montserrat"/>
              <a:cs typeface="Montserrat"/>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p:txBody>
      </p:sp>
      <p:sp>
        <p:nvSpPr>
          <p:cNvPr id="8" name="AutoShape 8">
            <a:extLst>
              <a:ext uri="{FF2B5EF4-FFF2-40B4-BE49-F238E27FC236}">
                <a16:creationId xmlns:a16="http://schemas.microsoft.com/office/drawing/2014/main" id="{9BF44679-6C82-300E-E192-5F239A44F4A9}"/>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3527076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C689129D-58FB-66CF-FFCC-7498CAD80C43}"/>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27A294DF-91B9-D43A-5B9F-3B2916827181}"/>
              </a:ext>
            </a:extLst>
          </p:cNvPr>
          <p:cNvSpPr txBox="1"/>
          <p:nvPr/>
        </p:nvSpPr>
        <p:spPr>
          <a:xfrm>
            <a:off x="2456883" y="1593387"/>
            <a:ext cx="11221707" cy="641290"/>
          </a:xfrm>
          <a:prstGeom prst="rect">
            <a:avLst/>
          </a:prstGeom>
        </p:spPr>
        <p:txBody>
          <a:bodyPr lIns="0" tIns="0" rIns="0" bIns="0" rtlCol="0" anchor="t">
            <a:spAutoFit/>
          </a:bodyPr>
          <a:lstStyle/>
          <a:p>
            <a:pPr marL="0" lvl="0" indent="0" algn="l">
              <a:lnSpc>
                <a:spcPts val="4946"/>
              </a:lnSpc>
              <a:spcBef>
                <a:spcPct val="0"/>
              </a:spcBef>
            </a:pPr>
            <a:r>
              <a:rPr lang="da-DK" sz="4538" b="1" noProof="0" dirty="0">
                <a:solidFill>
                  <a:srgbClr val="385C73"/>
                </a:solidFill>
                <a:latin typeface="Montserrat Bold"/>
                <a:ea typeface="Montserrat Bold"/>
                <a:cs typeface="Montserrat Bold"/>
                <a:sym typeface="Montserrat Bold"/>
              </a:rPr>
              <a:t>Løn og satser</a:t>
            </a:r>
          </a:p>
        </p:txBody>
      </p:sp>
      <p:sp>
        <p:nvSpPr>
          <p:cNvPr id="6" name="TextBox 6">
            <a:extLst>
              <a:ext uri="{FF2B5EF4-FFF2-40B4-BE49-F238E27FC236}">
                <a16:creationId xmlns:a16="http://schemas.microsoft.com/office/drawing/2014/main" id="{46A33324-B12A-E5C6-396A-50DFB3135413}"/>
              </a:ext>
            </a:extLst>
          </p:cNvPr>
          <p:cNvSpPr txBox="1"/>
          <p:nvPr/>
        </p:nvSpPr>
        <p:spPr>
          <a:xfrm>
            <a:off x="2456883" y="2695295"/>
            <a:ext cx="14154717" cy="4327210"/>
          </a:xfrm>
          <a:prstGeom prst="rect">
            <a:avLst/>
          </a:prstGeom>
        </p:spPr>
        <p:txBody>
          <a:bodyPr wrap="square" lIns="0" tIns="0" rIns="0" bIns="0" rtlCol="0" anchor="t">
            <a:spAutoFit/>
          </a:bodyPr>
          <a:lstStyle/>
          <a:p>
            <a:pPr algn="l">
              <a:lnSpc>
                <a:spcPts val="3426"/>
              </a:lnSpc>
            </a:pPr>
            <a:endParaRPr lang="da-DK" sz="2400" noProof="0" dirty="0">
              <a:solidFill>
                <a:srgbClr val="385C73"/>
              </a:solidFill>
              <a:latin typeface="Montserrat" panose="00000500000000000000" pitchFamily="2" charset="0"/>
              <a:ea typeface="Montserrat"/>
              <a:cs typeface="Montserrat"/>
              <a:sym typeface="Montserrat Bold"/>
            </a:endParaRPr>
          </a:p>
          <a:p>
            <a:pPr algn="l">
              <a:lnSpc>
                <a:spcPts val="3426"/>
              </a:lnSpc>
            </a:pPr>
            <a:r>
              <a:rPr lang="da-DK" sz="2400" noProof="0" dirty="0">
                <a:solidFill>
                  <a:srgbClr val="385C73"/>
                </a:solidFill>
                <a:latin typeface="Montserrat" panose="00000500000000000000" pitchFamily="2" charset="0"/>
                <a:ea typeface="Montserrat"/>
                <a:cs typeface="Montserrat"/>
                <a:sym typeface="Montserrat Bold"/>
              </a:rPr>
              <a:t>Første lønregulering sker </a:t>
            </a:r>
            <a:r>
              <a:rPr lang="da-DK" sz="2400" b="1" noProof="0" dirty="0">
                <a:solidFill>
                  <a:srgbClr val="385C73"/>
                </a:solidFill>
                <a:latin typeface="Montserrat Bold"/>
                <a:ea typeface="Montserrat"/>
                <a:cs typeface="Montserrat"/>
                <a:sym typeface="Montserrat Bold"/>
              </a:rPr>
              <a:t>pr. 1. maj 2025.</a:t>
            </a:r>
          </a:p>
          <a:p>
            <a:pPr algn="l">
              <a:lnSpc>
                <a:spcPts val="3426"/>
              </a:lnSpc>
            </a:pPr>
            <a:endParaRPr lang="da-DK" sz="2400" b="1" noProof="0" dirty="0">
              <a:solidFill>
                <a:srgbClr val="385C73"/>
              </a:solidFill>
              <a:latin typeface="Montserrat Bold"/>
              <a:ea typeface="Montserrat"/>
              <a:cs typeface="Montserrat"/>
              <a:sym typeface="Montserrat Bold"/>
            </a:endParaRPr>
          </a:p>
          <a:p>
            <a:pPr algn="l">
              <a:lnSpc>
                <a:spcPts val="3426"/>
              </a:lnSpc>
            </a:pPr>
            <a:r>
              <a:rPr lang="da-DK" sz="2400" noProof="0" dirty="0">
                <a:solidFill>
                  <a:srgbClr val="385C73"/>
                </a:solidFill>
                <a:latin typeface="Montserrat" panose="00000500000000000000" pitchFamily="2" charset="0"/>
                <a:ea typeface="Montserrat"/>
                <a:cs typeface="Montserrat"/>
                <a:sym typeface="Montserrat Bold"/>
              </a:rPr>
              <a:t>Denne gang undgår vi således efterregulering af lønnen.</a:t>
            </a:r>
            <a:endParaRPr lang="da-DK" sz="2400" noProof="0" dirty="0">
              <a:solidFill>
                <a:srgbClr val="385C73"/>
              </a:solidFill>
              <a:latin typeface="Montserrat" panose="00000500000000000000" pitchFamily="2" charset="0"/>
              <a:ea typeface="Montserrat"/>
              <a:cs typeface="Montserrat"/>
              <a:sym typeface="Montserrat"/>
            </a:endParaRPr>
          </a:p>
          <a:p>
            <a:pPr algn="l">
              <a:lnSpc>
                <a:spcPts val="3426"/>
              </a:lnSpc>
            </a:pPr>
            <a:endParaRPr lang="da-DK" sz="2400" noProof="0" dirty="0">
              <a:solidFill>
                <a:srgbClr val="385C73"/>
              </a:solidFill>
              <a:latin typeface="Montserrat"/>
              <a:ea typeface="Montserrat"/>
              <a:cs typeface="Montserrat"/>
              <a:sym typeface="Montserrat"/>
            </a:endParaRPr>
          </a:p>
          <a:p>
            <a:pPr algn="l">
              <a:lnSpc>
                <a:spcPts val="3426"/>
              </a:lnSpc>
            </a:pPr>
            <a:r>
              <a:rPr lang="da-DK" sz="2400" b="1" noProof="0" dirty="0">
                <a:solidFill>
                  <a:srgbClr val="385C73"/>
                </a:solidFill>
                <a:latin typeface="Montserrat Bold"/>
                <a:ea typeface="Montserrat Bold"/>
                <a:cs typeface="Montserrat Bold"/>
                <a:sym typeface="Montserrat Bold"/>
              </a:rPr>
              <a:t>Minimallønnen reguleres pr. time, som følger: </a:t>
            </a:r>
          </a:p>
          <a:p>
            <a:pPr algn="l">
              <a:lnSpc>
                <a:spcPts val="3426"/>
              </a:lnSpc>
            </a:pPr>
            <a:endParaRPr lang="da-DK" sz="2400" b="1" noProof="0" dirty="0">
              <a:solidFill>
                <a:srgbClr val="385C73"/>
              </a:solidFill>
              <a:latin typeface="Montserrat Bold"/>
              <a:ea typeface="Montserrat Bold"/>
              <a:cs typeface="Montserrat Bold"/>
              <a:sym typeface="Montserrat Bold"/>
            </a:endParaRPr>
          </a:p>
          <a:p>
            <a:pPr marL="342900" indent="-342900" algn="l">
              <a:lnSpc>
                <a:spcPts val="3426"/>
              </a:lnSpc>
              <a:buFont typeface="Arial" panose="020B0604020202020204" pitchFamily="34" charset="0"/>
              <a:buChar char="•"/>
            </a:pPr>
            <a:r>
              <a:rPr lang="da-DK" sz="2400" noProof="0" dirty="0">
                <a:solidFill>
                  <a:srgbClr val="385C73"/>
                </a:solidFill>
                <a:latin typeface="Montserrat" panose="00000500000000000000" pitchFamily="2" charset="0"/>
                <a:ea typeface="Montserrat Bold"/>
                <a:cs typeface="Montserrat Bold"/>
                <a:sym typeface="Montserrat Bold"/>
              </a:rPr>
              <a:t>1. </a:t>
            </a:r>
            <a:r>
              <a:rPr lang="da-DK" sz="2400" b="1" noProof="0" dirty="0">
                <a:solidFill>
                  <a:srgbClr val="385C73"/>
                </a:solidFill>
                <a:latin typeface="Montserrat" panose="00000500000000000000" pitchFamily="2" charset="0"/>
                <a:ea typeface="Montserrat Bold"/>
                <a:cs typeface="Montserrat Bold"/>
                <a:sym typeface="Montserrat Bold"/>
              </a:rPr>
              <a:t>maj</a:t>
            </a:r>
            <a:r>
              <a:rPr lang="da-DK" sz="2400" noProof="0" dirty="0">
                <a:solidFill>
                  <a:srgbClr val="385C73"/>
                </a:solidFill>
                <a:latin typeface="Montserrat" panose="00000500000000000000" pitchFamily="2" charset="0"/>
                <a:ea typeface="Montserrat Bold"/>
                <a:cs typeface="Montserrat Bold"/>
                <a:sym typeface="Montserrat Bold"/>
              </a:rPr>
              <a:t> 2025	kr. 3,75</a:t>
            </a:r>
          </a:p>
          <a:p>
            <a:pPr marL="342900" indent="-342900" algn="l">
              <a:lnSpc>
                <a:spcPts val="3426"/>
              </a:lnSpc>
              <a:buFont typeface="Arial" panose="020B0604020202020204" pitchFamily="34" charset="0"/>
              <a:buChar char="•"/>
            </a:pPr>
            <a:r>
              <a:rPr lang="da-DK" sz="2400" noProof="0" dirty="0">
                <a:solidFill>
                  <a:srgbClr val="385C73"/>
                </a:solidFill>
                <a:latin typeface="Montserrat" panose="00000500000000000000" pitchFamily="2" charset="0"/>
                <a:ea typeface="Montserrat Bold"/>
                <a:cs typeface="Montserrat Bold"/>
                <a:sym typeface="Montserrat Bold"/>
              </a:rPr>
              <a:t>1. marts 2026	kr. 3,50</a:t>
            </a:r>
          </a:p>
          <a:p>
            <a:pPr marL="342900" indent="-342900" algn="l">
              <a:lnSpc>
                <a:spcPts val="3426"/>
              </a:lnSpc>
              <a:buFont typeface="Arial" panose="020B0604020202020204" pitchFamily="34" charset="0"/>
              <a:buChar char="•"/>
            </a:pPr>
            <a:r>
              <a:rPr lang="da-DK" sz="2400" noProof="0" dirty="0">
                <a:solidFill>
                  <a:srgbClr val="385C73"/>
                </a:solidFill>
                <a:latin typeface="Montserrat" panose="00000500000000000000" pitchFamily="2" charset="0"/>
                <a:ea typeface="Montserrat Bold"/>
                <a:cs typeface="Montserrat Bold"/>
                <a:sym typeface="Montserrat Bold"/>
              </a:rPr>
              <a:t>1. marts 2027	kr. 3,50</a:t>
            </a:r>
          </a:p>
        </p:txBody>
      </p:sp>
      <p:sp>
        <p:nvSpPr>
          <p:cNvPr id="8" name="AutoShape 8">
            <a:extLst>
              <a:ext uri="{FF2B5EF4-FFF2-40B4-BE49-F238E27FC236}">
                <a16:creationId xmlns:a16="http://schemas.microsoft.com/office/drawing/2014/main" id="{0438AE5E-6EDB-DCD3-FED7-AD3312D28D56}"/>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1842777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56883" y="1573633"/>
            <a:ext cx="18952764" cy="613420"/>
          </a:xfrm>
          <a:prstGeom prst="rect">
            <a:avLst/>
          </a:prstGeom>
        </p:spPr>
        <p:txBody>
          <a:bodyPr lIns="0" tIns="0" rIns="0" bIns="0" rtlCol="0" anchor="t">
            <a:spAutoFit/>
          </a:bodyPr>
          <a:lstStyle/>
          <a:p>
            <a:pPr algn="l">
              <a:lnSpc>
                <a:spcPts val="4759"/>
              </a:lnSpc>
            </a:pPr>
            <a:r>
              <a:rPr lang="da-DK" sz="4366" b="1" noProof="0" dirty="0">
                <a:solidFill>
                  <a:srgbClr val="385C73"/>
                </a:solidFill>
                <a:latin typeface="Montserrat Bold"/>
                <a:ea typeface="Montserrat Bold"/>
                <a:cs typeface="Montserrat Bold"/>
                <a:sym typeface="Montserrat Bold"/>
              </a:rPr>
              <a:t>Løn og satser - </a:t>
            </a:r>
            <a:r>
              <a:rPr lang="da-DK" sz="4366" i="1" noProof="0" dirty="0">
                <a:solidFill>
                  <a:srgbClr val="385C73"/>
                </a:solidFill>
                <a:latin typeface="Montserrat Italics"/>
                <a:ea typeface="Montserrat Italics"/>
                <a:cs typeface="Montserrat Italics"/>
                <a:sym typeface="Montserrat Italics"/>
              </a:rPr>
              <a:t>FORTSAT</a:t>
            </a:r>
          </a:p>
        </p:txBody>
      </p:sp>
      <p:sp>
        <p:nvSpPr>
          <p:cNvPr id="6" name="TextBox 6"/>
          <p:cNvSpPr txBox="1"/>
          <p:nvPr/>
        </p:nvSpPr>
        <p:spPr>
          <a:xfrm>
            <a:off x="2456883" y="3091928"/>
            <a:ext cx="14544367" cy="3557769"/>
          </a:xfrm>
          <a:prstGeom prst="rect">
            <a:avLst/>
          </a:prstGeom>
        </p:spPr>
        <p:txBody>
          <a:bodyPr lIns="0" tIns="0" rIns="0" bIns="0" rtlCol="0" anchor="t">
            <a:spAutoFit/>
          </a:bodyPr>
          <a:lstStyle/>
          <a:p>
            <a:pPr>
              <a:lnSpc>
                <a:spcPts val="3426"/>
              </a:lnSpc>
            </a:pPr>
            <a:r>
              <a:rPr lang="da-DK" sz="2400" b="1" noProof="0" dirty="0">
                <a:solidFill>
                  <a:srgbClr val="385C73"/>
                </a:solidFill>
                <a:latin typeface="Montserrat" panose="00000500000000000000" pitchFamily="2" charset="0"/>
              </a:rPr>
              <a:t>For unge under 18 år reguleres minimallønnen pr. time, som følger:</a:t>
            </a:r>
          </a:p>
          <a:p>
            <a:pPr>
              <a:lnSpc>
                <a:spcPts val="3426"/>
              </a:lnSpc>
            </a:pPr>
            <a:endParaRPr lang="da-DK" sz="2400" b="1" noProof="0" dirty="0">
              <a:solidFill>
                <a:srgbClr val="385C73"/>
              </a:solidFill>
              <a:latin typeface="Montserrat" panose="00000500000000000000" pitchFamily="2" charset="0"/>
            </a:endParaRPr>
          </a:p>
          <a:p>
            <a:pPr marL="342900" lvl="0" indent="-342900">
              <a:lnSpc>
                <a:spcPts val="3426"/>
              </a:lnSpc>
              <a:buFont typeface="Arial" panose="020B0604020202020204" pitchFamily="34" charset="0"/>
              <a:buChar char="•"/>
            </a:pPr>
            <a:r>
              <a:rPr lang="da-DK" sz="2400" noProof="0" dirty="0">
                <a:solidFill>
                  <a:srgbClr val="385C73"/>
                </a:solidFill>
                <a:latin typeface="Montserrat" panose="00000500000000000000" pitchFamily="2" charset="0"/>
              </a:rPr>
              <a:t>1. </a:t>
            </a:r>
            <a:r>
              <a:rPr lang="da-DK" sz="2400" b="1" noProof="0" dirty="0">
                <a:solidFill>
                  <a:srgbClr val="385C73"/>
                </a:solidFill>
                <a:latin typeface="Montserrat" panose="00000500000000000000" pitchFamily="2" charset="0"/>
              </a:rPr>
              <a:t>maj</a:t>
            </a:r>
            <a:r>
              <a:rPr lang="da-DK" sz="2400" noProof="0" dirty="0">
                <a:solidFill>
                  <a:srgbClr val="385C73"/>
                </a:solidFill>
                <a:latin typeface="Montserrat" panose="00000500000000000000" pitchFamily="2" charset="0"/>
              </a:rPr>
              <a:t> 2025 – kr. 2,15 </a:t>
            </a:r>
          </a:p>
          <a:p>
            <a:pPr marL="342900" lvl="0" indent="-342900">
              <a:lnSpc>
                <a:spcPts val="3426"/>
              </a:lnSpc>
              <a:buFont typeface="Arial" panose="020B0604020202020204" pitchFamily="34" charset="0"/>
              <a:buChar char="•"/>
            </a:pPr>
            <a:r>
              <a:rPr lang="da-DK" sz="2400" noProof="0" dirty="0">
                <a:solidFill>
                  <a:srgbClr val="385C73"/>
                </a:solidFill>
                <a:latin typeface="Montserrat" panose="00000500000000000000" pitchFamily="2" charset="0"/>
              </a:rPr>
              <a:t>1. marts 2026 – kr. 2,05</a:t>
            </a:r>
          </a:p>
          <a:p>
            <a:pPr marL="342900" lvl="0" indent="-342900">
              <a:lnSpc>
                <a:spcPts val="3426"/>
              </a:lnSpc>
              <a:spcAft>
                <a:spcPts val="800"/>
              </a:spcAft>
              <a:buFont typeface="Arial" panose="020B0604020202020204" pitchFamily="34" charset="0"/>
              <a:buChar char="•"/>
            </a:pPr>
            <a:r>
              <a:rPr lang="da-DK" sz="2400" noProof="0" dirty="0">
                <a:solidFill>
                  <a:srgbClr val="385C73"/>
                </a:solidFill>
                <a:latin typeface="Montserrat" panose="00000500000000000000" pitchFamily="2" charset="0"/>
              </a:rPr>
              <a:t>1. marts 2027 – kr. 2,00</a:t>
            </a:r>
          </a:p>
          <a:p>
            <a:pPr>
              <a:lnSpc>
                <a:spcPts val="3426"/>
              </a:lnSpc>
            </a:pPr>
            <a:endParaRPr lang="da-DK" sz="2400" noProof="0" dirty="0">
              <a:solidFill>
                <a:srgbClr val="385C73"/>
              </a:solidFill>
              <a:latin typeface="Montserrat" panose="00000500000000000000" pitchFamily="2" charset="0"/>
            </a:endParaRPr>
          </a:p>
          <a:p>
            <a:pPr>
              <a:lnSpc>
                <a:spcPts val="3426"/>
              </a:lnSpc>
            </a:pPr>
            <a:r>
              <a:rPr lang="da-DK" sz="2400" noProof="0" dirty="0">
                <a:solidFill>
                  <a:srgbClr val="385C73"/>
                </a:solidFill>
                <a:latin typeface="Montserrat" panose="00000500000000000000" pitchFamily="2" charset="0"/>
              </a:rPr>
              <a:t>Anciennitetstillæg forhøjes ikke i perioden.</a:t>
            </a:r>
          </a:p>
          <a:p>
            <a:pPr>
              <a:lnSpc>
                <a:spcPts val="3426"/>
              </a:lnSpc>
            </a:pPr>
            <a:r>
              <a:rPr lang="da-DK" sz="2400" noProof="0" dirty="0">
                <a:solidFill>
                  <a:srgbClr val="385C73"/>
                </a:solidFill>
                <a:latin typeface="Montserrat" panose="00000500000000000000" pitchFamily="2" charset="0"/>
              </a:rPr>
              <a:t> </a:t>
            </a:r>
          </a:p>
        </p:txBody>
      </p:sp>
      <p:sp>
        <p:nvSpPr>
          <p:cNvPr id="8" name="AutoShape 8"/>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8ACFE770-D22F-49ED-7EE4-681C4EC169FF}"/>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E9D41FFA-30A4-95B7-2BB0-40524034868E}"/>
              </a:ext>
            </a:extLst>
          </p:cNvPr>
          <p:cNvSpPr txBox="1"/>
          <p:nvPr/>
        </p:nvSpPr>
        <p:spPr>
          <a:xfrm>
            <a:off x="2456883" y="1573633"/>
            <a:ext cx="18952764" cy="613420"/>
          </a:xfrm>
          <a:prstGeom prst="rect">
            <a:avLst/>
          </a:prstGeom>
        </p:spPr>
        <p:txBody>
          <a:bodyPr lIns="0" tIns="0" rIns="0" bIns="0" rtlCol="0" anchor="t">
            <a:spAutoFit/>
          </a:bodyPr>
          <a:lstStyle/>
          <a:p>
            <a:pPr algn="l">
              <a:lnSpc>
                <a:spcPts val="4759"/>
              </a:lnSpc>
            </a:pPr>
            <a:r>
              <a:rPr lang="da-DK" sz="4366" b="1" noProof="0" dirty="0">
                <a:solidFill>
                  <a:srgbClr val="385C73"/>
                </a:solidFill>
                <a:latin typeface="Montserrat Bold"/>
                <a:ea typeface="Montserrat Bold"/>
                <a:cs typeface="Montserrat Bold"/>
                <a:sym typeface="Montserrat Bold"/>
              </a:rPr>
              <a:t>Løn og satser - </a:t>
            </a:r>
            <a:r>
              <a:rPr lang="da-DK" sz="4366" i="1" noProof="0" dirty="0">
                <a:solidFill>
                  <a:srgbClr val="385C73"/>
                </a:solidFill>
                <a:latin typeface="Montserrat Italics"/>
                <a:ea typeface="Montserrat Italics"/>
                <a:cs typeface="Montserrat Italics"/>
                <a:sym typeface="Montserrat Italics"/>
              </a:rPr>
              <a:t>FORTSAT</a:t>
            </a:r>
          </a:p>
        </p:txBody>
      </p:sp>
      <p:sp>
        <p:nvSpPr>
          <p:cNvPr id="6" name="TextBox 6">
            <a:extLst>
              <a:ext uri="{FF2B5EF4-FFF2-40B4-BE49-F238E27FC236}">
                <a16:creationId xmlns:a16="http://schemas.microsoft.com/office/drawing/2014/main" id="{288FFC48-EB1B-96B3-DF1E-8C855419593F}"/>
              </a:ext>
            </a:extLst>
          </p:cNvPr>
          <p:cNvSpPr txBox="1"/>
          <p:nvPr/>
        </p:nvSpPr>
        <p:spPr>
          <a:xfrm>
            <a:off x="2456883" y="3091928"/>
            <a:ext cx="14544367" cy="5199244"/>
          </a:xfrm>
          <a:prstGeom prst="rect">
            <a:avLst/>
          </a:prstGeom>
        </p:spPr>
        <p:txBody>
          <a:bodyPr lIns="0" tIns="0" rIns="0" bIns="0" rtlCol="0" anchor="t">
            <a:spAutoFit/>
          </a:bodyPr>
          <a:lstStyle/>
          <a:p>
            <a:pPr>
              <a:lnSpc>
                <a:spcPts val="3426"/>
              </a:lnSpc>
            </a:pPr>
            <a:r>
              <a:rPr lang="da-DK" sz="2400" b="1" noProof="0" dirty="0">
                <a:solidFill>
                  <a:srgbClr val="385C73"/>
                </a:solidFill>
                <a:latin typeface="Montserrat" panose="00000500000000000000" pitchFamily="2" charset="0"/>
              </a:rPr>
              <a:t>Modregning af </a:t>
            </a:r>
            <a:r>
              <a:rPr lang="da-DK" sz="2400" b="1" noProof="0" dirty="0" err="1">
                <a:solidFill>
                  <a:srgbClr val="385C73"/>
                </a:solidFill>
                <a:latin typeface="Montserrat" panose="00000500000000000000" pitchFamily="2" charset="0"/>
              </a:rPr>
              <a:t>satstigning</a:t>
            </a:r>
            <a:r>
              <a:rPr lang="da-DK" sz="2400" b="1" noProof="0" dirty="0">
                <a:solidFill>
                  <a:srgbClr val="385C73"/>
                </a:solidFill>
                <a:latin typeface="Montserrat" panose="00000500000000000000" pitchFamily="2" charset="0"/>
              </a:rPr>
              <a:t> i personligt tillæg</a:t>
            </a:r>
          </a:p>
          <a:p>
            <a:pPr>
              <a:lnSpc>
                <a:spcPts val="3426"/>
              </a:lnSpc>
            </a:pPr>
            <a:endParaRPr lang="da-DK" sz="2400" noProof="0" dirty="0">
              <a:solidFill>
                <a:srgbClr val="385C73"/>
              </a:solidFill>
              <a:latin typeface="Montserrat" panose="00000500000000000000" pitchFamily="2" charset="0"/>
            </a:endParaRPr>
          </a:p>
          <a:p>
            <a:pPr>
              <a:lnSpc>
                <a:spcPts val="3426"/>
              </a:lnSpc>
            </a:pPr>
            <a:r>
              <a:rPr lang="da-DK" sz="2400" noProof="0" dirty="0">
                <a:solidFill>
                  <a:srgbClr val="385C73"/>
                </a:solidFill>
                <a:latin typeface="Montserrat" panose="00000500000000000000" pitchFamily="2" charset="0"/>
              </a:rPr>
              <a:t>Der er adgang til modregning i forhold til medarbejdere, der har en løn, som allerede ligger over den nye minimalløn. </a:t>
            </a:r>
          </a:p>
          <a:p>
            <a:pPr>
              <a:lnSpc>
                <a:spcPts val="3426"/>
              </a:lnSpc>
            </a:pPr>
            <a:endParaRPr lang="da-DK" sz="2400" noProof="0" dirty="0">
              <a:solidFill>
                <a:srgbClr val="385C73"/>
              </a:solidFill>
              <a:latin typeface="Montserrat" panose="00000500000000000000" pitchFamily="2" charset="0"/>
            </a:endParaRPr>
          </a:p>
          <a:p>
            <a:pPr>
              <a:lnSpc>
                <a:spcPts val="3426"/>
              </a:lnSpc>
            </a:pPr>
            <a:r>
              <a:rPr lang="da-DK" sz="2400" noProof="0" dirty="0">
                <a:solidFill>
                  <a:srgbClr val="385C73"/>
                </a:solidFill>
                <a:latin typeface="Montserrat" panose="00000500000000000000" pitchFamily="2" charset="0"/>
              </a:rPr>
              <a:t>Det vil sige, at her kan man undlade at lade lønnen stige. </a:t>
            </a:r>
          </a:p>
          <a:p>
            <a:pPr>
              <a:lnSpc>
                <a:spcPts val="3426"/>
              </a:lnSpc>
            </a:pPr>
            <a:endParaRPr lang="da-DK" sz="2400" noProof="0" dirty="0">
              <a:solidFill>
                <a:srgbClr val="385C73"/>
              </a:solidFill>
              <a:latin typeface="Montserrat" panose="00000500000000000000" pitchFamily="2" charset="0"/>
            </a:endParaRPr>
          </a:p>
          <a:p>
            <a:pPr>
              <a:lnSpc>
                <a:spcPts val="3426"/>
              </a:lnSpc>
            </a:pPr>
            <a:r>
              <a:rPr lang="da-DK" sz="2400" noProof="0" dirty="0">
                <a:solidFill>
                  <a:srgbClr val="385C73"/>
                </a:solidFill>
                <a:latin typeface="Montserrat" panose="00000500000000000000" pitchFamily="2" charset="0"/>
              </a:rPr>
              <a:t>Dog skal man være opmærksom på løfteparagraffen i overenskomstens § 3, stk. 2: ”Det forudsættes, at der ydes højere lønninger end de i overenskomsten nævnte minimallønssatser”. </a:t>
            </a:r>
          </a:p>
          <a:p>
            <a:pPr>
              <a:lnSpc>
                <a:spcPts val="3426"/>
              </a:lnSpc>
            </a:pPr>
            <a:endParaRPr lang="da-DK" sz="2400" noProof="0" dirty="0">
              <a:solidFill>
                <a:srgbClr val="385C73"/>
              </a:solidFill>
              <a:latin typeface="Montserrat" panose="00000500000000000000" pitchFamily="2" charset="0"/>
            </a:endParaRPr>
          </a:p>
          <a:p>
            <a:pPr>
              <a:lnSpc>
                <a:spcPts val="3426"/>
              </a:lnSpc>
            </a:pPr>
            <a:r>
              <a:rPr lang="da-DK" sz="2400" noProof="0" dirty="0">
                <a:solidFill>
                  <a:srgbClr val="385C73"/>
                </a:solidFill>
                <a:latin typeface="Montserrat" panose="00000500000000000000" pitchFamily="2" charset="0"/>
              </a:rPr>
              <a:t>Husk at der en gang om året skal gennemføres lønforhandling.</a:t>
            </a:r>
            <a:endParaRPr lang="da-DK" sz="2400" noProof="0" dirty="0">
              <a:solidFill>
                <a:srgbClr val="385C73"/>
              </a:solidFill>
              <a:latin typeface="Montserrat" panose="00000500000000000000" pitchFamily="2" charset="0"/>
              <a:sym typeface="Montserrat"/>
            </a:endParaRPr>
          </a:p>
        </p:txBody>
      </p:sp>
      <p:sp>
        <p:nvSpPr>
          <p:cNvPr id="8" name="AutoShape 8">
            <a:extLst>
              <a:ext uri="{FF2B5EF4-FFF2-40B4-BE49-F238E27FC236}">
                <a16:creationId xmlns:a16="http://schemas.microsoft.com/office/drawing/2014/main" id="{77174166-FD6D-580E-4263-F87ACD95C915}"/>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745884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A822C3CB-313E-5E99-DDC7-E1B99C637F8A}"/>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CC8D2A05-71BE-174A-900B-A5CC81A751C6}"/>
              </a:ext>
            </a:extLst>
          </p:cNvPr>
          <p:cNvSpPr txBox="1"/>
          <p:nvPr/>
        </p:nvSpPr>
        <p:spPr>
          <a:xfrm>
            <a:off x="2456883" y="1573633"/>
            <a:ext cx="18952764" cy="613420"/>
          </a:xfrm>
          <a:prstGeom prst="rect">
            <a:avLst/>
          </a:prstGeom>
        </p:spPr>
        <p:txBody>
          <a:bodyPr lIns="0" tIns="0" rIns="0" bIns="0" rtlCol="0" anchor="t">
            <a:spAutoFit/>
          </a:bodyPr>
          <a:lstStyle/>
          <a:p>
            <a:pPr algn="l">
              <a:lnSpc>
                <a:spcPts val="4759"/>
              </a:lnSpc>
            </a:pPr>
            <a:r>
              <a:rPr lang="da-DK" sz="4366" b="1" noProof="0" dirty="0">
                <a:solidFill>
                  <a:srgbClr val="385C73"/>
                </a:solidFill>
                <a:latin typeface="Montserrat Bold"/>
                <a:ea typeface="Montserrat Bold"/>
                <a:cs typeface="Montserrat Bold"/>
                <a:sym typeface="Montserrat Bold"/>
              </a:rPr>
              <a:t>Løn og satser - </a:t>
            </a:r>
            <a:r>
              <a:rPr lang="da-DK" sz="4366" i="1" noProof="0" dirty="0">
                <a:solidFill>
                  <a:srgbClr val="385C73"/>
                </a:solidFill>
                <a:latin typeface="Montserrat Italics"/>
                <a:ea typeface="Montserrat Italics"/>
                <a:cs typeface="Montserrat Italics"/>
                <a:sym typeface="Montserrat Italics"/>
              </a:rPr>
              <a:t>FORTSAT</a:t>
            </a:r>
          </a:p>
        </p:txBody>
      </p:sp>
      <p:sp>
        <p:nvSpPr>
          <p:cNvPr id="6" name="TextBox 6">
            <a:extLst>
              <a:ext uri="{FF2B5EF4-FFF2-40B4-BE49-F238E27FC236}">
                <a16:creationId xmlns:a16="http://schemas.microsoft.com/office/drawing/2014/main" id="{1BBFA80C-2F6A-48D0-8551-86E2D5B2E525}"/>
              </a:ext>
            </a:extLst>
          </p:cNvPr>
          <p:cNvSpPr txBox="1"/>
          <p:nvPr/>
        </p:nvSpPr>
        <p:spPr>
          <a:xfrm>
            <a:off x="2456883" y="3091928"/>
            <a:ext cx="14544367" cy="3891193"/>
          </a:xfrm>
          <a:prstGeom prst="rect">
            <a:avLst/>
          </a:prstGeom>
        </p:spPr>
        <p:txBody>
          <a:bodyPr lIns="0" tIns="0" rIns="0" bIns="0" rtlCol="0" anchor="t">
            <a:spAutoFit/>
          </a:bodyPr>
          <a:lstStyle/>
          <a:p>
            <a:pPr>
              <a:lnSpc>
                <a:spcPts val="3426"/>
              </a:lnSpc>
            </a:pPr>
            <a:r>
              <a:rPr lang="da-DK" sz="2400" noProof="0" dirty="0">
                <a:solidFill>
                  <a:srgbClr val="385C73"/>
                </a:solidFill>
                <a:latin typeface="Montserrat" panose="00000500000000000000" pitchFamily="2" charset="0"/>
              </a:rPr>
              <a:t> </a:t>
            </a:r>
          </a:p>
          <a:p>
            <a:pPr>
              <a:lnSpc>
                <a:spcPts val="3426"/>
              </a:lnSpc>
            </a:pPr>
            <a:r>
              <a:rPr lang="da-DK" sz="2400" b="1" noProof="0" dirty="0" err="1">
                <a:solidFill>
                  <a:srgbClr val="385C73"/>
                </a:solidFill>
                <a:latin typeface="Montserrat" panose="00000500000000000000" pitchFamily="2" charset="0"/>
              </a:rPr>
              <a:t>Forskudtidstillæg</a:t>
            </a:r>
            <a:r>
              <a:rPr lang="da-DK" sz="2400" b="1" noProof="0" dirty="0">
                <a:solidFill>
                  <a:srgbClr val="385C73"/>
                </a:solidFill>
                <a:latin typeface="Montserrat" panose="00000500000000000000" pitchFamily="2" charset="0"/>
              </a:rPr>
              <a:t> hæves med følgende:</a:t>
            </a:r>
          </a:p>
          <a:p>
            <a:pPr>
              <a:lnSpc>
                <a:spcPts val="3426"/>
              </a:lnSpc>
            </a:pPr>
            <a:endParaRPr lang="da-DK" sz="2400" b="1" noProof="0" dirty="0">
              <a:solidFill>
                <a:srgbClr val="385C73"/>
              </a:solidFill>
              <a:latin typeface="Montserrat" panose="00000500000000000000" pitchFamily="2" charset="0"/>
            </a:endParaRPr>
          </a:p>
          <a:p>
            <a:pPr marL="342900" lvl="0" indent="-342900">
              <a:lnSpc>
                <a:spcPts val="3426"/>
              </a:lnSpc>
              <a:buFont typeface="Arial" panose="020B0604020202020204" pitchFamily="34" charset="0"/>
              <a:buChar char="•"/>
            </a:pPr>
            <a:r>
              <a:rPr lang="da-DK" sz="2400" noProof="0" dirty="0">
                <a:solidFill>
                  <a:srgbClr val="385C73"/>
                </a:solidFill>
                <a:latin typeface="Montserrat" panose="00000500000000000000" pitchFamily="2" charset="0"/>
              </a:rPr>
              <a:t>1. </a:t>
            </a:r>
            <a:r>
              <a:rPr lang="da-DK" sz="2400" b="1" noProof="0" dirty="0">
                <a:solidFill>
                  <a:srgbClr val="385C73"/>
                </a:solidFill>
                <a:latin typeface="Montserrat" panose="00000500000000000000" pitchFamily="2" charset="0"/>
              </a:rPr>
              <a:t>maj</a:t>
            </a:r>
            <a:r>
              <a:rPr lang="da-DK" sz="2400" noProof="0" dirty="0">
                <a:solidFill>
                  <a:srgbClr val="385C73"/>
                </a:solidFill>
                <a:latin typeface="Montserrat" panose="00000500000000000000" pitchFamily="2" charset="0"/>
              </a:rPr>
              <a:t> 2025 – 3,5%</a:t>
            </a:r>
          </a:p>
          <a:p>
            <a:pPr marL="342900" lvl="0" indent="-342900">
              <a:lnSpc>
                <a:spcPts val="3426"/>
              </a:lnSpc>
              <a:buFont typeface="Arial" panose="020B0604020202020204" pitchFamily="34" charset="0"/>
              <a:buChar char="•"/>
            </a:pPr>
            <a:r>
              <a:rPr lang="da-DK" sz="2400" noProof="0" dirty="0">
                <a:solidFill>
                  <a:srgbClr val="385C73"/>
                </a:solidFill>
                <a:latin typeface="Montserrat" panose="00000500000000000000" pitchFamily="2" charset="0"/>
              </a:rPr>
              <a:t>1. marts 2026 – 3,5%</a:t>
            </a:r>
          </a:p>
          <a:p>
            <a:pPr marL="342900" lvl="0" indent="-342900">
              <a:lnSpc>
                <a:spcPts val="3426"/>
              </a:lnSpc>
              <a:buFont typeface="Arial" panose="020B0604020202020204" pitchFamily="34" charset="0"/>
              <a:buChar char="•"/>
            </a:pPr>
            <a:r>
              <a:rPr lang="da-DK" sz="2400" noProof="0" dirty="0">
                <a:solidFill>
                  <a:srgbClr val="385C73"/>
                </a:solidFill>
                <a:latin typeface="Montserrat" panose="00000500000000000000" pitchFamily="2" charset="0"/>
              </a:rPr>
              <a:t>1. marts 2027 – 3,5% </a:t>
            </a:r>
          </a:p>
          <a:p>
            <a:pPr marL="342900" lvl="0" indent="-342900">
              <a:lnSpc>
                <a:spcPts val="3426"/>
              </a:lnSpc>
              <a:buFont typeface="Arial" panose="020B0604020202020204" pitchFamily="34" charset="0"/>
              <a:buChar char="•"/>
            </a:pPr>
            <a:endParaRPr lang="da-DK" sz="2400" noProof="0" dirty="0">
              <a:solidFill>
                <a:srgbClr val="385C73"/>
              </a:solidFill>
              <a:latin typeface="Montserrat" panose="00000500000000000000" pitchFamily="2" charset="0"/>
            </a:endParaRPr>
          </a:p>
          <a:p>
            <a:pPr marL="342900" lvl="0" indent="-342900">
              <a:lnSpc>
                <a:spcPts val="3426"/>
              </a:lnSpc>
              <a:buFont typeface="Arial" panose="020B0604020202020204" pitchFamily="34" charset="0"/>
              <a:buChar char="•"/>
            </a:pPr>
            <a:endParaRPr lang="da-DK" sz="2400" noProof="0" dirty="0">
              <a:solidFill>
                <a:srgbClr val="385C73"/>
              </a:solidFill>
              <a:latin typeface="Montserrat" panose="00000500000000000000" pitchFamily="2" charset="0"/>
            </a:endParaRPr>
          </a:p>
          <a:p>
            <a:pPr>
              <a:lnSpc>
                <a:spcPts val="3426"/>
              </a:lnSpc>
              <a:spcAft>
                <a:spcPts val="800"/>
              </a:spcAft>
            </a:pPr>
            <a:endParaRPr lang="da-DK" sz="2400" noProof="0" dirty="0">
              <a:solidFill>
                <a:srgbClr val="385C73"/>
              </a:solidFill>
              <a:latin typeface="Montserrat" panose="00000500000000000000" pitchFamily="2" charset="0"/>
            </a:endParaRPr>
          </a:p>
        </p:txBody>
      </p:sp>
      <p:sp>
        <p:nvSpPr>
          <p:cNvPr id="8" name="AutoShape 8">
            <a:extLst>
              <a:ext uri="{FF2B5EF4-FFF2-40B4-BE49-F238E27FC236}">
                <a16:creationId xmlns:a16="http://schemas.microsoft.com/office/drawing/2014/main" id="{E251C99B-88EC-2C70-0044-28738E0ACA83}"/>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169279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5AD3DFF5-F0F8-D003-C6A4-891F47C44FE9}"/>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8494977B-23C6-7C83-6AD8-2FF99716C5A1}"/>
              </a:ext>
            </a:extLst>
          </p:cNvPr>
          <p:cNvSpPr txBox="1"/>
          <p:nvPr/>
        </p:nvSpPr>
        <p:spPr>
          <a:xfrm>
            <a:off x="2456883" y="1573633"/>
            <a:ext cx="18952764" cy="613420"/>
          </a:xfrm>
          <a:prstGeom prst="rect">
            <a:avLst/>
          </a:prstGeom>
        </p:spPr>
        <p:txBody>
          <a:bodyPr lIns="0" tIns="0" rIns="0" bIns="0" rtlCol="0" anchor="t">
            <a:spAutoFit/>
          </a:bodyPr>
          <a:lstStyle/>
          <a:p>
            <a:pPr algn="l">
              <a:lnSpc>
                <a:spcPts val="4759"/>
              </a:lnSpc>
            </a:pPr>
            <a:r>
              <a:rPr lang="da-DK" sz="4366" b="1" noProof="0" dirty="0">
                <a:solidFill>
                  <a:srgbClr val="385C73"/>
                </a:solidFill>
                <a:latin typeface="Montserrat Bold"/>
                <a:ea typeface="Montserrat Bold"/>
                <a:cs typeface="Montserrat Bold"/>
                <a:sym typeface="Montserrat Bold"/>
              </a:rPr>
              <a:t>Løn og satser - </a:t>
            </a:r>
            <a:r>
              <a:rPr lang="da-DK" sz="4366" i="1" noProof="0" dirty="0">
                <a:solidFill>
                  <a:srgbClr val="385C73"/>
                </a:solidFill>
                <a:latin typeface="Montserrat Italics"/>
                <a:ea typeface="Montserrat Italics"/>
                <a:cs typeface="Montserrat Italics"/>
                <a:sym typeface="Montserrat Italics"/>
              </a:rPr>
              <a:t>FORTSAT</a:t>
            </a:r>
          </a:p>
        </p:txBody>
      </p:sp>
      <p:sp>
        <p:nvSpPr>
          <p:cNvPr id="6" name="TextBox 6">
            <a:extLst>
              <a:ext uri="{FF2B5EF4-FFF2-40B4-BE49-F238E27FC236}">
                <a16:creationId xmlns:a16="http://schemas.microsoft.com/office/drawing/2014/main" id="{650903BE-DA2A-B79A-16F8-A0DFD27EA982}"/>
              </a:ext>
            </a:extLst>
          </p:cNvPr>
          <p:cNvSpPr txBox="1"/>
          <p:nvPr/>
        </p:nvSpPr>
        <p:spPr>
          <a:xfrm>
            <a:off x="2456883" y="3091928"/>
            <a:ext cx="14544367" cy="5199244"/>
          </a:xfrm>
          <a:prstGeom prst="rect">
            <a:avLst/>
          </a:prstGeom>
        </p:spPr>
        <p:txBody>
          <a:bodyPr lIns="0" tIns="0" rIns="0" bIns="0" rtlCol="0" anchor="t">
            <a:spAutoFit/>
          </a:bodyPr>
          <a:lstStyle/>
          <a:p>
            <a:pPr>
              <a:lnSpc>
                <a:spcPts val="3426"/>
              </a:lnSpc>
            </a:pPr>
            <a:r>
              <a:rPr lang="da-DK" sz="2400" noProof="0" dirty="0">
                <a:solidFill>
                  <a:srgbClr val="385C73"/>
                </a:solidFill>
                <a:latin typeface="Montserrat" panose="00000500000000000000" pitchFamily="2" charset="0"/>
              </a:rPr>
              <a:t> </a:t>
            </a:r>
          </a:p>
          <a:p>
            <a:pPr>
              <a:lnSpc>
                <a:spcPts val="3426"/>
              </a:lnSpc>
            </a:pPr>
            <a:r>
              <a:rPr lang="da-DK" sz="2400" b="1" noProof="0" dirty="0">
                <a:solidFill>
                  <a:srgbClr val="385C73"/>
                </a:solidFill>
                <a:latin typeface="Montserrat" panose="00000500000000000000" pitchFamily="2" charset="0"/>
              </a:rPr>
              <a:t>Max. sats ved barns hospitalsindlæggelse stiger :</a:t>
            </a:r>
          </a:p>
          <a:p>
            <a:pPr>
              <a:lnSpc>
                <a:spcPts val="3426"/>
              </a:lnSpc>
            </a:pPr>
            <a:endParaRPr lang="da-DK" sz="2400" b="1" noProof="0" dirty="0">
              <a:solidFill>
                <a:srgbClr val="385C73"/>
              </a:solidFill>
              <a:latin typeface="Montserrat" panose="00000500000000000000" pitchFamily="2" charset="0"/>
            </a:endParaRPr>
          </a:p>
          <a:p>
            <a:pPr marL="342900" lvl="0" indent="-342900">
              <a:lnSpc>
                <a:spcPts val="3426"/>
              </a:lnSpc>
              <a:buFont typeface="Arial" panose="020B0604020202020204" pitchFamily="34" charset="0"/>
              <a:buChar char="•"/>
            </a:pPr>
            <a:r>
              <a:rPr lang="da-DK" sz="2400" noProof="0" dirty="0">
                <a:solidFill>
                  <a:srgbClr val="385C73"/>
                </a:solidFill>
                <a:latin typeface="Montserrat" panose="00000500000000000000" pitchFamily="2" charset="0"/>
              </a:rPr>
              <a:t>1. marts 2026 til max. 150 kr.</a:t>
            </a:r>
          </a:p>
          <a:p>
            <a:pPr marL="342900" lvl="0" indent="-342900">
              <a:lnSpc>
                <a:spcPts val="3426"/>
              </a:lnSpc>
              <a:buFont typeface="Arial" panose="020B0604020202020204" pitchFamily="34" charset="0"/>
              <a:buChar char="•"/>
            </a:pPr>
            <a:endParaRPr lang="da-DK" sz="2400" noProof="0" dirty="0">
              <a:solidFill>
                <a:srgbClr val="385C73"/>
              </a:solidFill>
              <a:latin typeface="Montserrat" panose="00000500000000000000" pitchFamily="2" charset="0"/>
            </a:endParaRPr>
          </a:p>
          <a:p>
            <a:pPr>
              <a:lnSpc>
                <a:spcPts val="3426"/>
              </a:lnSpc>
            </a:pPr>
            <a:r>
              <a:rPr lang="da-DK" sz="2400" b="1" noProof="0" dirty="0">
                <a:solidFill>
                  <a:srgbClr val="385C73"/>
                </a:solidFill>
                <a:latin typeface="Montserrat" panose="00000500000000000000" pitchFamily="2" charset="0"/>
              </a:rPr>
              <a:t>Max. sats ved manglende afholdelse af feriefridage (løbende ansættelsesforhold) stiger :</a:t>
            </a:r>
          </a:p>
          <a:p>
            <a:pPr>
              <a:lnSpc>
                <a:spcPts val="3426"/>
              </a:lnSpc>
            </a:pPr>
            <a:endParaRPr lang="da-DK" sz="2400" b="1" noProof="0" dirty="0">
              <a:solidFill>
                <a:srgbClr val="385C73"/>
              </a:solidFill>
              <a:latin typeface="Montserrat" panose="00000500000000000000" pitchFamily="2" charset="0"/>
            </a:endParaRPr>
          </a:p>
          <a:p>
            <a:pPr marL="342900" lvl="0" indent="-342900">
              <a:lnSpc>
                <a:spcPts val="3426"/>
              </a:lnSpc>
              <a:buFont typeface="Arial" panose="020B0604020202020204" pitchFamily="34" charset="0"/>
              <a:buChar char="•"/>
            </a:pPr>
            <a:r>
              <a:rPr lang="da-DK" sz="2400" noProof="0" dirty="0">
                <a:solidFill>
                  <a:srgbClr val="385C73"/>
                </a:solidFill>
                <a:latin typeface="Montserrat" panose="00000500000000000000" pitchFamily="2" charset="0"/>
              </a:rPr>
              <a:t>1. marts 2026 til max. 150 kr.</a:t>
            </a:r>
          </a:p>
          <a:p>
            <a:pPr marL="342900" lvl="0" indent="-342900">
              <a:lnSpc>
                <a:spcPts val="3426"/>
              </a:lnSpc>
              <a:buFont typeface="Arial" panose="020B0604020202020204" pitchFamily="34" charset="0"/>
              <a:buChar char="•"/>
            </a:pPr>
            <a:endParaRPr lang="da-DK" sz="2400" noProof="0" dirty="0">
              <a:solidFill>
                <a:srgbClr val="385C73"/>
              </a:solidFill>
              <a:latin typeface="Montserrat" panose="00000500000000000000" pitchFamily="2" charset="0"/>
            </a:endParaRPr>
          </a:p>
          <a:p>
            <a:pPr marL="342900" lvl="0" indent="-342900">
              <a:lnSpc>
                <a:spcPts val="3426"/>
              </a:lnSpc>
              <a:buFont typeface="Arial" panose="020B0604020202020204" pitchFamily="34" charset="0"/>
              <a:buChar char="•"/>
            </a:pPr>
            <a:endParaRPr lang="da-DK" sz="2400" noProof="0" dirty="0">
              <a:solidFill>
                <a:srgbClr val="385C73"/>
              </a:solidFill>
              <a:latin typeface="Montserrat" panose="00000500000000000000" pitchFamily="2" charset="0"/>
            </a:endParaRPr>
          </a:p>
          <a:p>
            <a:pPr marL="342900" lvl="0" indent="-342900">
              <a:lnSpc>
                <a:spcPts val="3426"/>
              </a:lnSpc>
              <a:buFont typeface="Arial" panose="020B0604020202020204" pitchFamily="34" charset="0"/>
              <a:buChar char="•"/>
            </a:pPr>
            <a:endParaRPr lang="da-DK" sz="2400" noProof="0" dirty="0">
              <a:solidFill>
                <a:srgbClr val="385C73"/>
              </a:solidFill>
              <a:latin typeface="Montserrat" panose="00000500000000000000" pitchFamily="2" charset="0"/>
            </a:endParaRPr>
          </a:p>
          <a:p>
            <a:pPr>
              <a:lnSpc>
                <a:spcPts val="3426"/>
              </a:lnSpc>
              <a:spcAft>
                <a:spcPts val="800"/>
              </a:spcAft>
            </a:pPr>
            <a:endParaRPr lang="da-DK" sz="2400" noProof="0" dirty="0">
              <a:solidFill>
                <a:srgbClr val="385C73"/>
              </a:solidFill>
              <a:latin typeface="Montserrat" panose="00000500000000000000" pitchFamily="2" charset="0"/>
            </a:endParaRPr>
          </a:p>
        </p:txBody>
      </p:sp>
      <p:sp>
        <p:nvSpPr>
          <p:cNvPr id="8" name="AutoShape 8">
            <a:extLst>
              <a:ext uri="{FF2B5EF4-FFF2-40B4-BE49-F238E27FC236}">
                <a16:creationId xmlns:a16="http://schemas.microsoft.com/office/drawing/2014/main" id="{3D93E68F-6DF5-A001-32FB-F77D89DAB515}"/>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2186381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2F4C7A87-7FE7-541E-FBB5-128222290723}"/>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27CCE403-8409-9BD9-37E8-9D5B47CC6C06}"/>
              </a:ext>
            </a:extLst>
          </p:cNvPr>
          <p:cNvSpPr txBox="1"/>
          <p:nvPr/>
        </p:nvSpPr>
        <p:spPr>
          <a:xfrm>
            <a:off x="2456883" y="1573633"/>
            <a:ext cx="18952764" cy="613420"/>
          </a:xfrm>
          <a:prstGeom prst="rect">
            <a:avLst/>
          </a:prstGeom>
        </p:spPr>
        <p:txBody>
          <a:bodyPr lIns="0" tIns="0" rIns="0" bIns="0" rtlCol="0" anchor="t">
            <a:spAutoFit/>
          </a:bodyPr>
          <a:lstStyle/>
          <a:p>
            <a:pPr algn="l">
              <a:lnSpc>
                <a:spcPts val="4759"/>
              </a:lnSpc>
            </a:pPr>
            <a:r>
              <a:rPr lang="da-DK" sz="4366" b="1" noProof="0" dirty="0">
                <a:solidFill>
                  <a:srgbClr val="385C73"/>
                </a:solidFill>
                <a:latin typeface="Montserrat Bold"/>
                <a:ea typeface="Montserrat Bold"/>
                <a:cs typeface="Montserrat Bold"/>
                <a:sym typeface="Montserrat Bold"/>
              </a:rPr>
              <a:t>Løn og satser - </a:t>
            </a:r>
            <a:r>
              <a:rPr lang="da-DK" sz="4366" i="1" noProof="0" dirty="0">
                <a:solidFill>
                  <a:srgbClr val="385C73"/>
                </a:solidFill>
                <a:latin typeface="Montserrat Italics"/>
                <a:ea typeface="Montserrat Italics"/>
                <a:cs typeface="Montserrat Italics"/>
                <a:sym typeface="Montserrat Italics"/>
              </a:rPr>
              <a:t>FORTSAT</a:t>
            </a:r>
          </a:p>
        </p:txBody>
      </p:sp>
      <p:sp>
        <p:nvSpPr>
          <p:cNvPr id="6" name="TextBox 6">
            <a:extLst>
              <a:ext uri="{FF2B5EF4-FFF2-40B4-BE49-F238E27FC236}">
                <a16:creationId xmlns:a16="http://schemas.microsoft.com/office/drawing/2014/main" id="{39C27129-85C4-F505-904B-DBA422279858}"/>
              </a:ext>
            </a:extLst>
          </p:cNvPr>
          <p:cNvSpPr txBox="1"/>
          <p:nvPr/>
        </p:nvSpPr>
        <p:spPr>
          <a:xfrm>
            <a:off x="2456883" y="3091928"/>
            <a:ext cx="14544367" cy="5199244"/>
          </a:xfrm>
          <a:prstGeom prst="rect">
            <a:avLst/>
          </a:prstGeom>
        </p:spPr>
        <p:txBody>
          <a:bodyPr lIns="0" tIns="0" rIns="0" bIns="0" rtlCol="0" anchor="t">
            <a:spAutoFit/>
          </a:bodyPr>
          <a:lstStyle/>
          <a:p>
            <a:pPr>
              <a:lnSpc>
                <a:spcPts val="3426"/>
              </a:lnSpc>
            </a:pPr>
            <a:r>
              <a:rPr lang="da-DK" sz="2400" noProof="0" dirty="0">
                <a:solidFill>
                  <a:srgbClr val="385C73"/>
                </a:solidFill>
                <a:latin typeface="Montserrat" panose="00000500000000000000" pitchFamily="2" charset="0"/>
              </a:rPr>
              <a:t> </a:t>
            </a:r>
          </a:p>
          <a:p>
            <a:pPr>
              <a:lnSpc>
                <a:spcPts val="3426"/>
              </a:lnSpc>
            </a:pPr>
            <a:r>
              <a:rPr lang="da-DK" sz="2400" b="1" noProof="0" dirty="0">
                <a:solidFill>
                  <a:srgbClr val="385C73"/>
                </a:solidFill>
                <a:latin typeface="Montserrat" panose="00000500000000000000" pitchFamily="2" charset="0"/>
              </a:rPr>
              <a:t>Løn under sygdom</a:t>
            </a:r>
          </a:p>
          <a:p>
            <a:pPr>
              <a:lnSpc>
                <a:spcPts val="3426"/>
              </a:lnSpc>
            </a:pPr>
            <a:endParaRPr lang="da-DK" sz="2400" b="1" noProof="0" dirty="0">
              <a:solidFill>
                <a:srgbClr val="385C73"/>
              </a:solidFill>
              <a:latin typeface="Montserrat" panose="00000500000000000000" pitchFamily="2" charset="0"/>
            </a:endParaRPr>
          </a:p>
          <a:p>
            <a:pPr>
              <a:lnSpc>
                <a:spcPts val="3426"/>
              </a:lnSpc>
            </a:pPr>
            <a:r>
              <a:rPr lang="da-DK" sz="2400" noProof="0" dirty="0">
                <a:solidFill>
                  <a:srgbClr val="385C73"/>
                </a:solidFill>
                <a:latin typeface="Montserrat" panose="00000500000000000000" pitchFamily="2" charset="0"/>
              </a:rPr>
              <a:t>Fuld løn under sygdom i 6 dage derefter 90%</a:t>
            </a:r>
          </a:p>
          <a:p>
            <a:pPr>
              <a:lnSpc>
                <a:spcPts val="3426"/>
              </a:lnSpc>
            </a:pPr>
            <a:endParaRPr lang="da-DK" sz="2400" b="1" noProof="0" dirty="0">
              <a:solidFill>
                <a:srgbClr val="385C73"/>
              </a:solidFill>
              <a:latin typeface="Montserrat" panose="00000500000000000000" pitchFamily="2" charset="0"/>
            </a:endParaRPr>
          </a:p>
          <a:p>
            <a:pPr>
              <a:lnSpc>
                <a:spcPts val="3426"/>
              </a:lnSpc>
            </a:pPr>
            <a:r>
              <a:rPr lang="da-DK" sz="2400" b="1" noProof="0" dirty="0">
                <a:solidFill>
                  <a:srgbClr val="385C73"/>
                </a:solidFill>
                <a:latin typeface="Montserrat" panose="00000500000000000000" pitchFamily="2" charset="0"/>
              </a:rPr>
              <a:t>NYT</a:t>
            </a:r>
          </a:p>
          <a:p>
            <a:pPr>
              <a:lnSpc>
                <a:spcPts val="3426"/>
              </a:lnSpc>
            </a:pPr>
            <a:r>
              <a:rPr lang="da-DK" sz="2400" noProof="0" dirty="0">
                <a:solidFill>
                  <a:srgbClr val="385C73"/>
                </a:solidFill>
                <a:latin typeface="Montserrat" panose="00000500000000000000" pitchFamily="2" charset="0"/>
              </a:rPr>
              <a:t>Medarbejdere med mere end 4 måneders anciennitet får fuld løn under sygdom</a:t>
            </a:r>
          </a:p>
          <a:p>
            <a:pPr>
              <a:lnSpc>
                <a:spcPts val="3426"/>
              </a:lnSpc>
            </a:pPr>
            <a:r>
              <a:rPr lang="da-DK" sz="2400" noProof="0" dirty="0">
                <a:solidFill>
                  <a:srgbClr val="385C73"/>
                </a:solidFill>
                <a:latin typeface="Montserrat" panose="00000500000000000000" pitchFamily="2" charset="0"/>
              </a:rPr>
              <a:t> de første 6 uger (tidligere 4 uger), derefter 90%</a:t>
            </a:r>
          </a:p>
          <a:p>
            <a:pPr marL="342900" lvl="0" indent="-342900">
              <a:lnSpc>
                <a:spcPts val="3426"/>
              </a:lnSpc>
              <a:buFont typeface="Arial" panose="020B0604020202020204" pitchFamily="34" charset="0"/>
              <a:buChar char="•"/>
            </a:pPr>
            <a:endParaRPr lang="da-DK" sz="2400" noProof="0" dirty="0">
              <a:solidFill>
                <a:srgbClr val="385C73"/>
              </a:solidFill>
              <a:latin typeface="Montserrat" panose="00000500000000000000" pitchFamily="2" charset="0"/>
            </a:endParaRPr>
          </a:p>
          <a:p>
            <a:pPr marL="342900" lvl="0" indent="-342900">
              <a:lnSpc>
                <a:spcPts val="3426"/>
              </a:lnSpc>
              <a:buFont typeface="Arial" panose="020B0604020202020204" pitchFamily="34" charset="0"/>
              <a:buChar char="•"/>
            </a:pPr>
            <a:endParaRPr lang="da-DK" sz="2400" noProof="0" dirty="0">
              <a:solidFill>
                <a:srgbClr val="385C73"/>
              </a:solidFill>
              <a:latin typeface="Montserrat" panose="00000500000000000000" pitchFamily="2" charset="0"/>
            </a:endParaRPr>
          </a:p>
          <a:p>
            <a:pPr marL="342900" lvl="0" indent="-342900">
              <a:lnSpc>
                <a:spcPts val="3426"/>
              </a:lnSpc>
              <a:buFont typeface="Arial" panose="020B0604020202020204" pitchFamily="34" charset="0"/>
              <a:buChar char="•"/>
            </a:pPr>
            <a:endParaRPr lang="da-DK" sz="2400" noProof="0" dirty="0">
              <a:solidFill>
                <a:srgbClr val="385C73"/>
              </a:solidFill>
              <a:latin typeface="Montserrat" panose="00000500000000000000" pitchFamily="2" charset="0"/>
            </a:endParaRPr>
          </a:p>
          <a:p>
            <a:pPr>
              <a:lnSpc>
                <a:spcPts val="3426"/>
              </a:lnSpc>
              <a:spcAft>
                <a:spcPts val="800"/>
              </a:spcAft>
            </a:pPr>
            <a:endParaRPr lang="da-DK" sz="2400" noProof="0" dirty="0">
              <a:solidFill>
                <a:srgbClr val="385C73"/>
              </a:solidFill>
              <a:latin typeface="Montserrat" panose="00000500000000000000" pitchFamily="2" charset="0"/>
            </a:endParaRPr>
          </a:p>
        </p:txBody>
      </p:sp>
      <p:sp>
        <p:nvSpPr>
          <p:cNvPr id="8" name="AutoShape 8">
            <a:extLst>
              <a:ext uri="{FF2B5EF4-FFF2-40B4-BE49-F238E27FC236}">
                <a16:creationId xmlns:a16="http://schemas.microsoft.com/office/drawing/2014/main" id="{64502C34-29D9-5906-2EC6-8CF16EAD06EF}"/>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3868673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56883" y="1723832"/>
            <a:ext cx="16240649" cy="525785"/>
          </a:xfrm>
          <a:prstGeom prst="rect">
            <a:avLst/>
          </a:prstGeom>
        </p:spPr>
        <p:txBody>
          <a:bodyPr lIns="0" tIns="0" rIns="0" bIns="0" rtlCol="0" anchor="t">
            <a:spAutoFit/>
          </a:bodyPr>
          <a:lstStyle/>
          <a:p>
            <a:pPr algn="l">
              <a:lnSpc>
                <a:spcPts val="4078"/>
              </a:lnSpc>
            </a:pPr>
            <a:r>
              <a:rPr lang="da-DK" sz="3741" b="1" noProof="0" dirty="0">
                <a:solidFill>
                  <a:srgbClr val="385C73"/>
                </a:solidFill>
                <a:latin typeface="Montserrat Bold"/>
                <a:ea typeface="Montserrat Bold"/>
                <a:cs typeface="Montserrat Bold"/>
                <a:sym typeface="Montserrat Bold"/>
              </a:rPr>
              <a:t>Det særlige løntillæg</a:t>
            </a:r>
          </a:p>
        </p:txBody>
      </p:sp>
      <p:sp>
        <p:nvSpPr>
          <p:cNvPr id="6" name="TextBox 6"/>
          <p:cNvSpPr txBox="1"/>
          <p:nvPr/>
        </p:nvSpPr>
        <p:spPr>
          <a:xfrm>
            <a:off x="2456883" y="2925102"/>
            <a:ext cx="14992917" cy="6600846"/>
          </a:xfrm>
          <a:prstGeom prst="rect">
            <a:avLst/>
          </a:prstGeom>
        </p:spPr>
        <p:txBody>
          <a:bodyPr wrap="square" lIns="0" tIns="0" rIns="0" bIns="0" rtlCol="0" anchor="t">
            <a:spAutoFit/>
          </a:bodyPr>
          <a:lstStyle/>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r>
              <a:rPr lang="da-DK" sz="2418" spc="140" noProof="0" dirty="0">
                <a:solidFill>
                  <a:srgbClr val="385C73"/>
                </a:solidFill>
                <a:latin typeface="Montserrat"/>
                <a:ea typeface="Montserrat"/>
                <a:cs typeface="Montserrat"/>
                <a:sym typeface="Montserrat"/>
              </a:rPr>
              <a:t>Det særlige løntillæg stiger med 1% til </a:t>
            </a:r>
            <a:r>
              <a:rPr lang="da-DK" sz="2418" b="1" spc="140" noProof="0" dirty="0">
                <a:solidFill>
                  <a:srgbClr val="385C73"/>
                </a:solidFill>
                <a:latin typeface="Montserrat"/>
                <a:ea typeface="Montserrat"/>
                <a:cs typeface="Montserrat"/>
                <a:sym typeface="Montserrat"/>
              </a:rPr>
              <a:t>9,85% pr. 1. marts 2026</a:t>
            </a:r>
          </a:p>
          <a:p>
            <a:pPr algn="l">
              <a:lnSpc>
                <a:spcPts val="3699"/>
              </a:lnSpc>
            </a:pPr>
            <a:endParaRPr lang="da-DK" sz="2418" b="1" spc="140" noProof="0" dirty="0">
              <a:solidFill>
                <a:srgbClr val="385C73"/>
              </a:solidFill>
              <a:latin typeface="Montserrat"/>
              <a:ea typeface="Montserrat"/>
              <a:cs typeface="Montserrat"/>
              <a:sym typeface="Montserrat"/>
            </a:endParaRPr>
          </a:p>
          <a:p>
            <a:pPr algn="l">
              <a:lnSpc>
                <a:spcPts val="3699"/>
              </a:lnSpc>
            </a:pPr>
            <a:r>
              <a:rPr lang="da-DK" sz="2418" spc="140" noProof="0" dirty="0">
                <a:solidFill>
                  <a:srgbClr val="385C73"/>
                </a:solidFill>
                <a:latin typeface="Montserrat"/>
                <a:ea typeface="Montserrat"/>
                <a:cs typeface="Montserrat"/>
                <a:sym typeface="Montserrat"/>
              </a:rPr>
              <a:t>og med yderligere 1% til </a:t>
            </a:r>
            <a:r>
              <a:rPr lang="da-DK" sz="2418" b="1" spc="140" noProof="0" dirty="0">
                <a:solidFill>
                  <a:srgbClr val="385C73"/>
                </a:solidFill>
                <a:latin typeface="Montserrat"/>
                <a:ea typeface="Montserrat"/>
                <a:cs typeface="Montserrat"/>
                <a:sym typeface="Montserrat"/>
              </a:rPr>
              <a:t>10,85% pr. 1. marts 2027</a:t>
            </a: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p:txBody>
      </p:sp>
      <p:sp>
        <p:nvSpPr>
          <p:cNvPr id="29" name="AutoShape 29"/>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56883" y="1641633"/>
            <a:ext cx="11461823" cy="617132"/>
          </a:xfrm>
          <a:prstGeom prst="rect">
            <a:avLst/>
          </a:prstGeom>
        </p:spPr>
        <p:txBody>
          <a:bodyPr lIns="0" tIns="0" rIns="0" bIns="0" rtlCol="0" anchor="t">
            <a:spAutoFit/>
          </a:bodyPr>
          <a:lstStyle/>
          <a:p>
            <a:pPr algn="l">
              <a:lnSpc>
                <a:spcPts val="4705"/>
              </a:lnSpc>
            </a:pPr>
            <a:r>
              <a:rPr lang="da-DK" sz="4316" b="1" noProof="0" dirty="0">
                <a:solidFill>
                  <a:srgbClr val="385C73"/>
                </a:solidFill>
                <a:latin typeface="Montserrat Bold"/>
                <a:ea typeface="Montserrat Bold"/>
                <a:cs typeface="Montserrat Bold"/>
                <a:sym typeface="Montserrat Bold"/>
              </a:rPr>
              <a:t>Samarbejdsfond</a:t>
            </a:r>
          </a:p>
        </p:txBody>
      </p:sp>
      <p:sp>
        <p:nvSpPr>
          <p:cNvPr id="8" name="AutoShape 8"/>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
        <p:nvSpPr>
          <p:cNvPr id="2" name="TextBox 6">
            <a:extLst>
              <a:ext uri="{FF2B5EF4-FFF2-40B4-BE49-F238E27FC236}">
                <a16:creationId xmlns:a16="http://schemas.microsoft.com/office/drawing/2014/main" id="{276B0CF5-61A1-5737-BF38-73E6A35D1C66}"/>
              </a:ext>
            </a:extLst>
          </p:cNvPr>
          <p:cNvSpPr txBox="1"/>
          <p:nvPr/>
        </p:nvSpPr>
        <p:spPr>
          <a:xfrm>
            <a:off x="2456883" y="2925102"/>
            <a:ext cx="15630489" cy="8498801"/>
          </a:xfrm>
          <a:prstGeom prst="rect">
            <a:avLst/>
          </a:prstGeom>
        </p:spPr>
        <p:txBody>
          <a:bodyPr wrap="square" lIns="0" tIns="0" rIns="0" bIns="0" rtlCol="0" anchor="t">
            <a:spAutoFit/>
          </a:bodyPr>
          <a:lstStyle/>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r>
              <a:rPr lang="da-DK" sz="2418" spc="140" noProof="0" dirty="0">
                <a:solidFill>
                  <a:srgbClr val="385C73"/>
                </a:solidFill>
                <a:latin typeface="Montserrat"/>
                <a:ea typeface="Montserrat"/>
                <a:cs typeface="Montserrat"/>
                <a:sym typeface="Montserrat"/>
              </a:rPr>
              <a:t>Bidraget til Uddannelses- og samarbejdsfonden stiger med </a:t>
            </a:r>
            <a:r>
              <a:rPr lang="da-DK" sz="2418" b="1" spc="140" noProof="0" dirty="0">
                <a:solidFill>
                  <a:srgbClr val="385C73"/>
                </a:solidFill>
                <a:latin typeface="Montserrat"/>
                <a:ea typeface="Montserrat"/>
                <a:cs typeface="Montserrat"/>
                <a:sym typeface="Montserrat"/>
              </a:rPr>
              <a:t>5 øre </a:t>
            </a:r>
            <a:r>
              <a:rPr lang="da-DK" sz="2418" spc="140" noProof="0" dirty="0">
                <a:solidFill>
                  <a:srgbClr val="385C73"/>
                </a:solidFill>
                <a:latin typeface="Montserrat"/>
                <a:ea typeface="Montserrat"/>
                <a:cs typeface="Montserrat"/>
                <a:sym typeface="Montserrat"/>
              </a:rPr>
              <a:t>henholdsvis pr.:  </a:t>
            </a:r>
          </a:p>
          <a:p>
            <a:pPr algn="l">
              <a:lnSpc>
                <a:spcPts val="3699"/>
              </a:lnSpc>
            </a:pPr>
            <a:endParaRPr lang="da-DK" sz="2418" spc="140" noProof="0" dirty="0">
              <a:solidFill>
                <a:srgbClr val="385C73"/>
              </a:solidFill>
              <a:latin typeface="Montserrat"/>
              <a:ea typeface="Montserrat"/>
              <a:cs typeface="Montserrat"/>
              <a:sym typeface="Montserrat"/>
            </a:endParaRPr>
          </a:p>
          <a:p>
            <a:pPr marL="342900" indent="-342900" algn="l">
              <a:lnSpc>
                <a:spcPts val="3699"/>
              </a:lnSpc>
              <a:buFont typeface="Arial" panose="020B0604020202020204" pitchFamily="34" charset="0"/>
              <a:buChar char="•"/>
            </a:pPr>
            <a:r>
              <a:rPr lang="da-DK" sz="2418" spc="140" noProof="0" dirty="0">
                <a:solidFill>
                  <a:srgbClr val="385C73"/>
                </a:solidFill>
                <a:latin typeface="Montserrat"/>
                <a:ea typeface="Montserrat"/>
                <a:cs typeface="Montserrat"/>
                <a:sym typeface="Montserrat"/>
              </a:rPr>
              <a:t>1. marts 2025</a:t>
            </a:r>
          </a:p>
          <a:p>
            <a:pPr marL="342900" indent="-342900" algn="l">
              <a:lnSpc>
                <a:spcPts val="3699"/>
              </a:lnSpc>
              <a:buFont typeface="Arial" panose="020B0604020202020204" pitchFamily="34" charset="0"/>
              <a:buChar char="•"/>
            </a:pPr>
            <a:r>
              <a:rPr lang="da-DK" sz="2418" spc="140" noProof="0" dirty="0">
                <a:solidFill>
                  <a:srgbClr val="385C73"/>
                </a:solidFill>
                <a:latin typeface="Montserrat"/>
                <a:ea typeface="Montserrat"/>
                <a:cs typeface="Montserrat"/>
                <a:sym typeface="Montserrat"/>
              </a:rPr>
              <a:t>1. marts 2026 </a:t>
            </a:r>
          </a:p>
          <a:p>
            <a:pPr marL="342900" indent="-342900" algn="l">
              <a:lnSpc>
                <a:spcPts val="3699"/>
              </a:lnSpc>
              <a:buFont typeface="Arial" panose="020B0604020202020204" pitchFamily="34" charset="0"/>
              <a:buChar char="•"/>
            </a:pPr>
            <a:r>
              <a:rPr lang="da-DK" sz="2418" spc="140" noProof="0" dirty="0">
                <a:solidFill>
                  <a:srgbClr val="385C73"/>
                </a:solidFill>
                <a:latin typeface="Montserrat"/>
                <a:ea typeface="Montserrat"/>
                <a:cs typeface="Montserrat"/>
                <a:sym typeface="Montserrat"/>
              </a:rPr>
              <a:t>1. marts 2027</a:t>
            </a:r>
          </a:p>
          <a:p>
            <a:pPr marL="342900" indent="-342900" algn="l">
              <a:lnSpc>
                <a:spcPts val="3699"/>
              </a:lnSpc>
              <a:buFont typeface="Arial" panose="020B0604020202020204" pitchFamily="34" charset="0"/>
              <a:buChar char="•"/>
            </a:pPr>
            <a:endParaRPr lang="da-DK" sz="2418" spc="140" noProof="0" dirty="0">
              <a:solidFill>
                <a:srgbClr val="385C73"/>
              </a:solidFill>
              <a:latin typeface="Montserrat"/>
              <a:ea typeface="Montserrat"/>
              <a:cs typeface="Montserrat"/>
              <a:sym typeface="Montserrat"/>
            </a:endParaRPr>
          </a:p>
          <a:p>
            <a:pPr marL="342900" indent="-342900" algn="l">
              <a:lnSpc>
                <a:spcPts val="3699"/>
              </a:lnSpc>
              <a:buFont typeface="Arial" panose="020B0604020202020204" pitchFamily="34" charset="0"/>
              <a:buChar char="•"/>
            </a:pPr>
            <a:r>
              <a:rPr lang="da-DK" sz="2418" spc="140" noProof="0" dirty="0">
                <a:solidFill>
                  <a:srgbClr val="385C73"/>
                </a:solidFill>
                <a:latin typeface="Montserrat"/>
                <a:ea typeface="Montserrat"/>
                <a:cs typeface="Montserrat"/>
                <a:sym typeface="Montserrat"/>
              </a:rPr>
              <a:t>Opkræves via </a:t>
            </a:r>
            <a:r>
              <a:rPr lang="da-DK" sz="2418" spc="140" noProof="0" dirty="0" err="1">
                <a:solidFill>
                  <a:srgbClr val="385C73"/>
                </a:solidFill>
                <a:latin typeface="Montserrat"/>
                <a:ea typeface="Montserrat"/>
                <a:cs typeface="Montserrat"/>
                <a:sym typeface="Montserrat"/>
              </a:rPr>
              <a:t>PensionDanmark</a:t>
            </a: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BA614C41-1E44-3EE1-9151-8399C64818DF}"/>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AC537F75-6522-F871-F9E3-CE7BDB706AB2}"/>
              </a:ext>
            </a:extLst>
          </p:cNvPr>
          <p:cNvSpPr txBox="1"/>
          <p:nvPr/>
        </p:nvSpPr>
        <p:spPr>
          <a:xfrm>
            <a:off x="2456883" y="1641633"/>
            <a:ext cx="11461823" cy="617132"/>
          </a:xfrm>
          <a:prstGeom prst="rect">
            <a:avLst/>
          </a:prstGeom>
        </p:spPr>
        <p:txBody>
          <a:bodyPr lIns="0" tIns="0" rIns="0" bIns="0" rtlCol="0" anchor="t">
            <a:spAutoFit/>
          </a:bodyPr>
          <a:lstStyle/>
          <a:p>
            <a:pPr algn="l">
              <a:lnSpc>
                <a:spcPts val="4705"/>
              </a:lnSpc>
            </a:pPr>
            <a:r>
              <a:rPr lang="da-DK" sz="4316" b="1" noProof="0" dirty="0">
                <a:solidFill>
                  <a:srgbClr val="385C73"/>
                </a:solidFill>
                <a:latin typeface="Montserrat Bold"/>
                <a:ea typeface="Montserrat Bold"/>
                <a:cs typeface="Montserrat Bold"/>
                <a:sym typeface="Montserrat Bold"/>
              </a:rPr>
              <a:t>Pensionssatserne</a:t>
            </a:r>
          </a:p>
        </p:txBody>
      </p:sp>
      <p:sp>
        <p:nvSpPr>
          <p:cNvPr id="8" name="AutoShape 8">
            <a:extLst>
              <a:ext uri="{FF2B5EF4-FFF2-40B4-BE49-F238E27FC236}">
                <a16:creationId xmlns:a16="http://schemas.microsoft.com/office/drawing/2014/main" id="{C8F9A0BB-54D6-EC6C-574E-A5534FA0CD8A}"/>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
        <p:nvSpPr>
          <p:cNvPr id="2" name="TextBox 6">
            <a:extLst>
              <a:ext uri="{FF2B5EF4-FFF2-40B4-BE49-F238E27FC236}">
                <a16:creationId xmlns:a16="http://schemas.microsoft.com/office/drawing/2014/main" id="{D42CDC88-01E5-B2FB-263B-3F6208ABB035}"/>
              </a:ext>
            </a:extLst>
          </p:cNvPr>
          <p:cNvSpPr txBox="1"/>
          <p:nvPr/>
        </p:nvSpPr>
        <p:spPr>
          <a:xfrm>
            <a:off x="2456883" y="2554810"/>
            <a:ext cx="15630489" cy="6126357"/>
          </a:xfrm>
          <a:prstGeom prst="rect">
            <a:avLst/>
          </a:prstGeom>
        </p:spPr>
        <p:txBody>
          <a:bodyPr wrap="square" lIns="0" tIns="0" rIns="0" bIns="0" rtlCol="0" anchor="t">
            <a:spAutoFit/>
          </a:bodyPr>
          <a:lstStyle/>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r>
              <a:rPr lang="da-DK" sz="2418" spc="140" noProof="0" dirty="0">
                <a:solidFill>
                  <a:srgbClr val="385C73"/>
                </a:solidFill>
                <a:latin typeface="Montserrat"/>
                <a:ea typeface="Montserrat"/>
                <a:cs typeface="Montserrat"/>
                <a:sym typeface="Montserrat"/>
              </a:rPr>
              <a:t>Arbejdsgivers pensionsbidrag stiger pr. 1. </a:t>
            </a:r>
            <a:r>
              <a:rPr lang="da-DK" sz="2418" b="1" spc="140" noProof="0" dirty="0">
                <a:solidFill>
                  <a:srgbClr val="385C73"/>
                </a:solidFill>
                <a:latin typeface="Montserrat"/>
                <a:ea typeface="Montserrat"/>
                <a:cs typeface="Montserrat"/>
                <a:sym typeface="Montserrat"/>
              </a:rPr>
              <a:t>maj</a:t>
            </a:r>
            <a:r>
              <a:rPr lang="da-DK" sz="2418" spc="140" noProof="0" dirty="0">
                <a:solidFill>
                  <a:srgbClr val="385C73"/>
                </a:solidFill>
                <a:latin typeface="Montserrat"/>
                <a:ea typeface="Montserrat"/>
                <a:cs typeface="Montserrat"/>
                <a:sym typeface="Montserrat"/>
              </a:rPr>
              <a:t> </a:t>
            </a:r>
            <a:r>
              <a:rPr lang="da-DK" sz="2418" b="1" spc="140" noProof="0" dirty="0">
                <a:solidFill>
                  <a:srgbClr val="385C73"/>
                </a:solidFill>
                <a:latin typeface="Montserrat"/>
                <a:ea typeface="Montserrat"/>
                <a:cs typeface="Montserrat"/>
                <a:sym typeface="Montserrat"/>
              </a:rPr>
              <a:t>2025</a:t>
            </a:r>
            <a:r>
              <a:rPr lang="da-DK" sz="2418" spc="140" noProof="0" dirty="0">
                <a:solidFill>
                  <a:srgbClr val="385C73"/>
                </a:solidFill>
                <a:latin typeface="Montserrat"/>
                <a:ea typeface="Montserrat"/>
                <a:cs typeface="Montserrat"/>
                <a:sym typeface="Montserrat"/>
              </a:rPr>
              <a:t> </a:t>
            </a:r>
            <a:r>
              <a:rPr lang="da-DK" sz="2418" b="1" spc="140" noProof="0" dirty="0">
                <a:solidFill>
                  <a:srgbClr val="385C73"/>
                </a:solidFill>
                <a:latin typeface="Montserrat"/>
                <a:ea typeface="Montserrat"/>
                <a:cs typeface="Montserrat"/>
                <a:sym typeface="Montserrat"/>
              </a:rPr>
              <a:t>med</a:t>
            </a:r>
            <a:r>
              <a:rPr lang="da-DK" sz="2418" spc="140" noProof="0" dirty="0">
                <a:solidFill>
                  <a:srgbClr val="385C73"/>
                </a:solidFill>
                <a:latin typeface="Montserrat"/>
                <a:ea typeface="Montserrat"/>
                <a:cs typeface="Montserrat"/>
                <a:sym typeface="Montserrat"/>
              </a:rPr>
              <a:t> </a:t>
            </a:r>
            <a:r>
              <a:rPr lang="da-DK" sz="2418" b="1" spc="140" noProof="0" dirty="0">
                <a:solidFill>
                  <a:srgbClr val="385C73"/>
                </a:solidFill>
                <a:latin typeface="Montserrat"/>
                <a:ea typeface="Montserrat"/>
                <a:cs typeface="Montserrat"/>
                <a:sym typeface="Montserrat"/>
              </a:rPr>
              <a:t>1 %</a:t>
            </a:r>
          </a:p>
          <a:p>
            <a:pPr algn="l">
              <a:lnSpc>
                <a:spcPts val="3699"/>
              </a:lnSpc>
            </a:pPr>
            <a:endParaRPr lang="da-DK" sz="2418" b="1" spc="140" noProof="0" dirty="0">
              <a:solidFill>
                <a:srgbClr val="385C73"/>
              </a:solidFill>
              <a:latin typeface="Montserrat"/>
              <a:ea typeface="Montserrat"/>
              <a:cs typeface="Montserrat"/>
              <a:sym typeface="Montserrat"/>
            </a:endParaRPr>
          </a:p>
          <a:p>
            <a:pPr algn="l">
              <a:lnSpc>
                <a:spcPts val="3699"/>
              </a:lnSpc>
            </a:pPr>
            <a:r>
              <a:rPr lang="da-DK" sz="2418" spc="140" noProof="0" dirty="0">
                <a:solidFill>
                  <a:srgbClr val="385C73"/>
                </a:solidFill>
                <a:latin typeface="Montserrat"/>
                <a:ea typeface="Montserrat"/>
                <a:cs typeface="Montserrat"/>
                <a:sym typeface="Montserrat"/>
              </a:rPr>
              <a:t>Dvs. Arbejdsgiverbidraget udgør 11% og medarbejderbidraget 2% - i alt 13%.</a:t>
            </a: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p:txBody>
      </p:sp>
    </p:spTree>
    <p:extLst>
      <p:ext uri="{BB962C8B-B14F-4D97-AF65-F5344CB8AC3E}">
        <p14:creationId xmlns:p14="http://schemas.microsoft.com/office/powerpoint/2010/main" val="31938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56883" y="1593387"/>
            <a:ext cx="11221707" cy="641290"/>
          </a:xfrm>
          <a:prstGeom prst="rect">
            <a:avLst/>
          </a:prstGeom>
        </p:spPr>
        <p:txBody>
          <a:bodyPr lIns="0" tIns="0" rIns="0" bIns="0" rtlCol="0" anchor="t">
            <a:spAutoFit/>
          </a:bodyPr>
          <a:lstStyle/>
          <a:p>
            <a:pPr marL="0" lvl="0" indent="0" algn="l">
              <a:lnSpc>
                <a:spcPts val="4946"/>
              </a:lnSpc>
              <a:spcBef>
                <a:spcPct val="0"/>
              </a:spcBef>
            </a:pPr>
            <a:r>
              <a:rPr lang="da-DK" sz="4538" b="1" noProof="0" dirty="0">
                <a:solidFill>
                  <a:srgbClr val="385C73"/>
                </a:solidFill>
                <a:latin typeface="Montserrat Bold"/>
                <a:ea typeface="Montserrat Bold"/>
                <a:cs typeface="Montserrat Bold"/>
                <a:sym typeface="Montserrat Bold"/>
              </a:rPr>
              <a:t>Forhandlingsteamet</a:t>
            </a:r>
          </a:p>
        </p:txBody>
      </p:sp>
      <p:sp>
        <p:nvSpPr>
          <p:cNvPr id="6" name="TextBox 6"/>
          <p:cNvSpPr txBox="1"/>
          <p:nvPr/>
        </p:nvSpPr>
        <p:spPr>
          <a:xfrm>
            <a:off x="2456883" y="2695295"/>
            <a:ext cx="14154717" cy="4327210"/>
          </a:xfrm>
          <a:prstGeom prst="rect">
            <a:avLst/>
          </a:prstGeom>
        </p:spPr>
        <p:txBody>
          <a:bodyPr wrap="square" lIns="0" tIns="0" rIns="0" bIns="0" rtlCol="0" anchor="t">
            <a:spAutoFit/>
          </a:bodyPr>
          <a:lstStyle/>
          <a:p>
            <a:pPr algn="l">
              <a:lnSpc>
                <a:spcPts val="3426"/>
              </a:lnSpc>
            </a:pPr>
            <a:endParaRPr lang="da-DK" sz="2400" noProof="0" dirty="0">
              <a:solidFill>
                <a:srgbClr val="385C73"/>
              </a:solidFill>
              <a:latin typeface="Montserrat" panose="00000500000000000000" pitchFamily="2" charset="0"/>
              <a:ea typeface="Montserrat"/>
              <a:cs typeface="Montserrat"/>
              <a:sym typeface="Montserrat Bold"/>
            </a:endParaRPr>
          </a:p>
          <a:p>
            <a:pPr algn="l">
              <a:lnSpc>
                <a:spcPts val="3426"/>
              </a:lnSpc>
            </a:pPr>
            <a:r>
              <a:rPr lang="da-DK" sz="3200" b="1" noProof="0" dirty="0">
                <a:solidFill>
                  <a:srgbClr val="385C73"/>
                </a:solidFill>
                <a:latin typeface="Montserrat" panose="00000500000000000000" pitchFamily="2" charset="0"/>
                <a:ea typeface="Montserrat"/>
                <a:cs typeface="Montserrat"/>
                <a:sym typeface="Montserrat Bold"/>
              </a:rPr>
              <a:t>Fra bestyrelsen/arbejdsgiverrepræsentanter</a:t>
            </a:r>
          </a:p>
          <a:p>
            <a:pPr algn="l">
              <a:lnSpc>
                <a:spcPts val="3426"/>
              </a:lnSpc>
            </a:pPr>
            <a:endParaRPr lang="da-DK" sz="3200" noProof="0" dirty="0">
              <a:solidFill>
                <a:srgbClr val="385C73"/>
              </a:solidFill>
              <a:latin typeface="Montserrat" panose="00000500000000000000" pitchFamily="2" charset="0"/>
              <a:ea typeface="Montserrat"/>
              <a:cs typeface="Montserrat"/>
              <a:sym typeface="Montserrat Bold"/>
            </a:endParaRPr>
          </a:p>
          <a:p>
            <a:pPr algn="l">
              <a:lnSpc>
                <a:spcPts val="3426"/>
              </a:lnSpc>
            </a:pPr>
            <a:r>
              <a:rPr lang="da-DK" sz="3200" noProof="0" dirty="0">
                <a:solidFill>
                  <a:srgbClr val="385C73"/>
                </a:solidFill>
                <a:latin typeface="Montserrat" panose="00000500000000000000" pitchFamily="2" charset="0"/>
                <a:ea typeface="Montserrat"/>
                <a:cs typeface="Montserrat"/>
                <a:sym typeface="Montserrat Bold"/>
              </a:rPr>
              <a:t>Mads Friis</a:t>
            </a:r>
          </a:p>
          <a:p>
            <a:pPr algn="l">
              <a:lnSpc>
                <a:spcPts val="3426"/>
              </a:lnSpc>
            </a:pPr>
            <a:endParaRPr lang="da-DK" sz="3200" noProof="0" dirty="0">
              <a:solidFill>
                <a:srgbClr val="385C73"/>
              </a:solidFill>
              <a:latin typeface="Montserrat" panose="00000500000000000000" pitchFamily="2" charset="0"/>
              <a:ea typeface="Montserrat"/>
              <a:cs typeface="Montserrat"/>
              <a:sym typeface="Montserrat Bold"/>
            </a:endParaRPr>
          </a:p>
          <a:p>
            <a:pPr algn="l">
              <a:lnSpc>
                <a:spcPts val="3426"/>
              </a:lnSpc>
            </a:pPr>
            <a:r>
              <a:rPr lang="da-DK" sz="3200" noProof="0" dirty="0">
                <a:solidFill>
                  <a:srgbClr val="385C73"/>
                </a:solidFill>
                <a:latin typeface="Montserrat" panose="00000500000000000000" pitchFamily="2" charset="0"/>
                <a:ea typeface="Montserrat"/>
                <a:cs typeface="Montserrat"/>
                <a:sym typeface="Montserrat Bold"/>
              </a:rPr>
              <a:t>Henrik Green</a:t>
            </a:r>
          </a:p>
          <a:p>
            <a:pPr algn="l">
              <a:lnSpc>
                <a:spcPts val="3426"/>
              </a:lnSpc>
            </a:pPr>
            <a:endParaRPr lang="da-DK" sz="3200" noProof="0" dirty="0">
              <a:solidFill>
                <a:srgbClr val="385C73"/>
              </a:solidFill>
              <a:latin typeface="Montserrat" panose="00000500000000000000" pitchFamily="2" charset="0"/>
              <a:ea typeface="Montserrat"/>
              <a:cs typeface="Montserrat"/>
              <a:sym typeface="Montserrat Bold"/>
            </a:endParaRPr>
          </a:p>
          <a:p>
            <a:pPr algn="l">
              <a:lnSpc>
                <a:spcPts val="3426"/>
              </a:lnSpc>
            </a:pPr>
            <a:r>
              <a:rPr lang="da-DK" sz="3200" noProof="0" dirty="0">
                <a:solidFill>
                  <a:srgbClr val="385C73"/>
                </a:solidFill>
                <a:latin typeface="Montserrat" panose="00000500000000000000" pitchFamily="2" charset="0"/>
                <a:ea typeface="Montserrat"/>
                <a:cs typeface="Montserrat"/>
                <a:sym typeface="Montserrat Bold"/>
              </a:rPr>
              <a:t>Claus Nielsen</a:t>
            </a: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p:txBody>
      </p:sp>
      <p:sp>
        <p:nvSpPr>
          <p:cNvPr id="8" name="AutoShape 8"/>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56883" y="1659020"/>
            <a:ext cx="9682427" cy="496908"/>
          </a:xfrm>
          <a:prstGeom prst="rect">
            <a:avLst/>
          </a:prstGeom>
        </p:spPr>
        <p:txBody>
          <a:bodyPr lIns="0" tIns="0" rIns="0" bIns="0" rtlCol="0" anchor="t">
            <a:spAutoFit/>
          </a:bodyPr>
          <a:lstStyle/>
          <a:p>
            <a:pPr algn="l">
              <a:lnSpc>
                <a:spcPts val="3841"/>
              </a:lnSpc>
            </a:pPr>
            <a:r>
              <a:rPr lang="da-DK" sz="3524" b="1" noProof="0" dirty="0">
                <a:solidFill>
                  <a:srgbClr val="385C73"/>
                </a:solidFill>
                <a:latin typeface="Montserrat Bold"/>
                <a:ea typeface="Montserrat Bold"/>
                <a:cs typeface="Montserrat Bold"/>
                <a:sym typeface="Montserrat Bold"/>
              </a:rPr>
              <a:t>Nye barselsregler</a:t>
            </a:r>
          </a:p>
        </p:txBody>
      </p:sp>
      <p:sp>
        <p:nvSpPr>
          <p:cNvPr id="8" name="AutoShape 8"/>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
        <p:nvSpPr>
          <p:cNvPr id="2" name="TextBox 6">
            <a:extLst>
              <a:ext uri="{FF2B5EF4-FFF2-40B4-BE49-F238E27FC236}">
                <a16:creationId xmlns:a16="http://schemas.microsoft.com/office/drawing/2014/main" id="{AF17FD74-0979-0DBF-2B2B-C29DEB989CA5}"/>
              </a:ext>
            </a:extLst>
          </p:cNvPr>
          <p:cNvSpPr txBox="1"/>
          <p:nvPr/>
        </p:nvSpPr>
        <p:spPr>
          <a:xfrm>
            <a:off x="2456883" y="2155928"/>
            <a:ext cx="14535717" cy="10973838"/>
          </a:xfrm>
          <a:prstGeom prst="rect">
            <a:avLst/>
          </a:prstGeom>
        </p:spPr>
        <p:txBody>
          <a:bodyPr wrap="square" lIns="0" tIns="0" rIns="0" bIns="0" rtlCol="0" anchor="t">
            <a:spAutoFit/>
          </a:bodyPr>
          <a:lstStyle/>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nSpc>
                <a:spcPts val="3699"/>
              </a:lnSpc>
            </a:pPr>
            <a:r>
              <a:rPr lang="da-DK" sz="2418" spc="140" noProof="0" dirty="0">
                <a:solidFill>
                  <a:srgbClr val="385C73"/>
                </a:solidFill>
                <a:latin typeface="Montserrat"/>
              </a:rPr>
              <a:t>Følgende nye regler er gældende for børn, der fødes eller modtages den 1. juni 2025 eller senere:</a:t>
            </a:r>
          </a:p>
          <a:p>
            <a:pPr>
              <a:lnSpc>
                <a:spcPts val="3699"/>
              </a:lnSpc>
            </a:pPr>
            <a:r>
              <a:rPr lang="da-DK" sz="2418" spc="140" noProof="0" dirty="0">
                <a:solidFill>
                  <a:srgbClr val="385C73"/>
                </a:solidFill>
                <a:latin typeface="Montserrat"/>
              </a:rPr>
              <a:t> </a:t>
            </a:r>
          </a:p>
          <a:p>
            <a:pPr marL="342900" lvl="0" indent="-342900">
              <a:lnSpc>
                <a:spcPts val="3699"/>
              </a:lnSpc>
              <a:buFont typeface="Arial" panose="020B0604020202020204" pitchFamily="34" charset="0"/>
              <a:buChar char="•"/>
            </a:pPr>
            <a:r>
              <a:rPr lang="da-DK" sz="2418" spc="140" noProof="0" dirty="0">
                <a:solidFill>
                  <a:srgbClr val="385C73"/>
                </a:solidFill>
                <a:latin typeface="Montserrat"/>
              </a:rPr>
              <a:t>Yderligere </a:t>
            </a:r>
            <a:r>
              <a:rPr lang="da-DK" sz="2418" b="1" spc="140" noProof="0" dirty="0">
                <a:solidFill>
                  <a:srgbClr val="385C73"/>
                </a:solidFill>
                <a:latin typeface="Montserrat"/>
              </a:rPr>
              <a:t>2 ugers orlov med løn</a:t>
            </a:r>
            <a:r>
              <a:rPr lang="da-DK" sz="2418" spc="140" noProof="0" dirty="0">
                <a:solidFill>
                  <a:srgbClr val="385C73"/>
                </a:solidFill>
                <a:latin typeface="Montserrat"/>
              </a:rPr>
              <a:t>, som kan fordeles mellem forældrene. Orloven skal holdes inden for 52 uger efter fødslen/modtagelsen. (dvs. fra 5 deleuger til 7 deleuger)</a:t>
            </a:r>
          </a:p>
          <a:p>
            <a:pPr marL="342900" indent="-342900">
              <a:lnSpc>
                <a:spcPts val="3699"/>
              </a:lnSpc>
              <a:buFont typeface="Arial" panose="020B0604020202020204" pitchFamily="34" charset="0"/>
              <a:buChar char="•"/>
            </a:pPr>
            <a:endParaRPr lang="da-DK" sz="2418" spc="140" noProof="0" dirty="0">
              <a:solidFill>
                <a:srgbClr val="385C73"/>
              </a:solidFill>
              <a:latin typeface="Montserrat"/>
            </a:endParaRPr>
          </a:p>
          <a:p>
            <a:pPr marL="342900" lvl="0" indent="-342900">
              <a:lnSpc>
                <a:spcPts val="3699"/>
              </a:lnSpc>
              <a:spcAft>
                <a:spcPts val="800"/>
              </a:spcAft>
              <a:buFont typeface="Arial" panose="020B0604020202020204" pitchFamily="34" charset="0"/>
              <a:buChar char="•"/>
            </a:pPr>
            <a:r>
              <a:rPr lang="da-DK" sz="2418" b="1" spc="140" noProof="0" dirty="0">
                <a:solidFill>
                  <a:srgbClr val="385C73"/>
                </a:solidFill>
                <a:latin typeface="Montserrat"/>
              </a:rPr>
              <a:t>Der betales løn til en social forælder eller et nærtstående familiemedlem</a:t>
            </a:r>
            <a:r>
              <a:rPr lang="da-DK" sz="2418" spc="140" noProof="0" dirty="0">
                <a:solidFill>
                  <a:srgbClr val="385C73"/>
                </a:solidFill>
                <a:latin typeface="Montserrat"/>
              </a:rPr>
              <a:t>, som har fået overdraget orlov fra en af forældrene i henhold til barselsloven. Betalingen svarer til de tilsvarende uger i overenskomsten for forældre. Det er en forudsætning for fuld løn, at </a:t>
            </a:r>
            <a:r>
              <a:rPr lang="da-DK" sz="2418" u="sng" spc="140" noProof="0" dirty="0">
                <a:solidFill>
                  <a:srgbClr val="385C73"/>
                </a:solidFill>
                <a:latin typeface="Montserrat"/>
              </a:rPr>
              <a:t>den sociale forælder </a:t>
            </a:r>
            <a:r>
              <a:rPr lang="da-DK" sz="2418" spc="140" noProof="0" dirty="0">
                <a:solidFill>
                  <a:srgbClr val="385C73"/>
                </a:solidFill>
                <a:latin typeface="Montserrat"/>
              </a:rPr>
              <a:t>har fået overdraget retten til </a:t>
            </a:r>
            <a:r>
              <a:rPr lang="da-DK" sz="2418" spc="140" noProof="0" dirty="0" err="1">
                <a:solidFill>
                  <a:srgbClr val="385C73"/>
                </a:solidFill>
                <a:latin typeface="Montserrat"/>
              </a:rPr>
              <a:t>barselsdagpenge</a:t>
            </a:r>
            <a:r>
              <a:rPr lang="da-DK" sz="2418" spc="140" noProof="0" dirty="0">
                <a:solidFill>
                  <a:srgbClr val="385C73"/>
                </a:solidFill>
                <a:latin typeface="Montserrat"/>
              </a:rPr>
              <a:t> og har 9 måneders anciennitet i virksomheden.</a:t>
            </a: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a:p>
            <a:pPr algn="l">
              <a:lnSpc>
                <a:spcPts val="3699"/>
              </a:lnSpc>
            </a:pPr>
            <a:endParaRPr lang="da-DK" sz="2418" spc="140" noProof="0" dirty="0">
              <a:solidFill>
                <a:srgbClr val="385C73"/>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56883" y="1665792"/>
            <a:ext cx="12441715" cy="641201"/>
          </a:xfrm>
          <a:prstGeom prst="rect">
            <a:avLst/>
          </a:prstGeom>
        </p:spPr>
        <p:txBody>
          <a:bodyPr lIns="0" tIns="0" rIns="0" bIns="0" rtlCol="0" anchor="t">
            <a:spAutoFit/>
          </a:bodyPr>
          <a:lstStyle/>
          <a:p>
            <a:pPr algn="l">
              <a:lnSpc>
                <a:spcPts val="4958"/>
              </a:lnSpc>
            </a:pPr>
            <a:r>
              <a:rPr lang="da-DK" sz="4548" b="1" noProof="0" dirty="0">
                <a:solidFill>
                  <a:srgbClr val="385C73"/>
                </a:solidFill>
                <a:latin typeface="Montserrat Bold"/>
                <a:ea typeface="Montserrat Bold"/>
                <a:cs typeface="Montserrat Bold"/>
                <a:sym typeface="Montserrat Bold"/>
              </a:rPr>
              <a:t>Vederlag til arbejdsmiljørepræsentanter</a:t>
            </a:r>
          </a:p>
        </p:txBody>
      </p:sp>
      <p:sp>
        <p:nvSpPr>
          <p:cNvPr id="6" name="TextBox 6"/>
          <p:cNvSpPr txBox="1"/>
          <p:nvPr/>
        </p:nvSpPr>
        <p:spPr>
          <a:xfrm>
            <a:off x="2456882" y="3279935"/>
            <a:ext cx="14992917" cy="1936107"/>
          </a:xfrm>
          <a:prstGeom prst="rect">
            <a:avLst/>
          </a:prstGeom>
        </p:spPr>
        <p:txBody>
          <a:bodyPr wrap="square" lIns="0" tIns="0" rIns="0" bIns="0" rtlCol="0" anchor="t">
            <a:spAutoFit/>
          </a:bodyPr>
          <a:lstStyle/>
          <a:p>
            <a:pPr>
              <a:lnSpc>
                <a:spcPts val="3699"/>
              </a:lnSpc>
            </a:pPr>
            <a:r>
              <a:rPr lang="da-DK" sz="2418" spc="140" noProof="0" dirty="0">
                <a:solidFill>
                  <a:srgbClr val="385C73"/>
                </a:solidFill>
                <a:latin typeface="Montserrat"/>
              </a:rPr>
              <a:t>Arbejdsmiljørepræsentanter, der er medlem af 3F privat Service, Hotel og Restauration modtager </a:t>
            </a:r>
            <a:r>
              <a:rPr lang="da-DK" sz="2418" b="1" spc="140" noProof="0" dirty="0">
                <a:solidFill>
                  <a:srgbClr val="385C73"/>
                </a:solidFill>
                <a:latin typeface="Montserrat"/>
              </a:rPr>
              <a:t>et årligt vederlag på kr. 9.000,00 årligt</a:t>
            </a:r>
            <a:r>
              <a:rPr lang="da-DK" sz="2418" spc="140" noProof="0" dirty="0">
                <a:solidFill>
                  <a:srgbClr val="385C73"/>
                </a:solidFill>
                <a:latin typeface="Montserrat"/>
              </a:rPr>
              <a:t>, som betales via Uddannelses- og samarbejdsfonden.</a:t>
            </a:r>
            <a:endParaRPr lang="da-DK" sz="2418" spc="140" noProof="0" dirty="0">
              <a:solidFill>
                <a:srgbClr val="385C73"/>
              </a:solidFill>
              <a:latin typeface="Montserrat"/>
              <a:sym typeface="Montserrat"/>
            </a:endParaRPr>
          </a:p>
          <a:p>
            <a:pPr marL="0" lvl="0" indent="0" algn="l">
              <a:lnSpc>
                <a:spcPts val="4535"/>
              </a:lnSpc>
              <a:spcBef>
                <a:spcPct val="0"/>
              </a:spcBef>
            </a:pPr>
            <a:endParaRPr lang="da-DK" sz="2519" noProof="0" dirty="0">
              <a:solidFill>
                <a:srgbClr val="385C73"/>
              </a:solidFill>
              <a:latin typeface="Montserrat"/>
              <a:ea typeface="Montserrat"/>
              <a:cs typeface="Montserrat"/>
              <a:sym typeface="Montserrat"/>
            </a:endParaRPr>
          </a:p>
        </p:txBody>
      </p:sp>
      <p:sp>
        <p:nvSpPr>
          <p:cNvPr id="8" name="AutoShape 8"/>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56883" y="1290348"/>
            <a:ext cx="12011225" cy="487313"/>
          </a:xfrm>
          <a:prstGeom prst="rect">
            <a:avLst/>
          </a:prstGeom>
        </p:spPr>
        <p:txBody>
          <a:bodyPr lIns="0" tIns="0" rIns="0" bIns="0" rtlCol="0" anchor="t">
            <a:spAutoFit/>
          </a:bodyPr>
          <a:lstStyle/>
          <a:p>
            <a:pPr algn="l">
              <a:lnSpc>
                <a:spcPts val="3841"/>
              </a:lnSpc>
            </a:pPr>
            <a:r>
              <a:rPr lang="da-DK" sz="3524" b="1" noProof="0" dirty="0">
                <a:solidFill>
                  <a:srgbClr val="385C73"/>
                </a:solidFill>
                <a:latin typeface="Montserrat Bold"/>
                <a:ea typeface="Montserrat Bold"/>
                <a:cs typeface="Montserrat Bold"/>
                <a:sym typeface="Montserrat Bold"/>
              </a:rPr>
              <a:t>Frihed i familiemæssige situationer</a:t>
            </a:r>
          </a:p>
        </p:txBody>
      </p:sp>
      <p:sp>
        <p:nvSpPr>
          <p:cNvPr id="6" name="TextBox 6"/>
          <p:cNvSpPr txBox="1"/>
          <p:nvPr/>
        </p:nvSpPr>
        <p:spPr>
          <a:xfrm>
            <a:off x="2443631" y="2469076"/>
            <a:ext cx="15424028" cy="7848110"/>
          </a:xfrm>
          <a:prstGeom prst="rect">
            <a:avLst/>
          </a:prstGeom>
        </p:spPr>
        <p:txBody>
          <a:bodyPr lIns="0" tIns="0" rIns="0" bIns="0" rtlCol="0" anchor="t">
            <a:spAutoFit/>
          </a:bodyPr>
          <a:lstStyle/>
          <a:p>
            <a:pPr>
              <a:lnSpc>
                <a:spcPct val="120000"/>
              </a:lnSpc>
            </a:pPr>
            <a:r>
              <a:rPr lang="da-DK" sz="1800" noProof="0" dirty="0">
                <a:solidFill>
                  <a:srgbClr val="333333"/>
                </a:solidFill>
                <a:effectLst/>
                <a:highlight>
                  <a:srgbClr val="FFFF00"/>
                </a:highlight>
                <a:latin typeface="Verdana" panose="020B0604030504040204" pitchFamily="34" charset="0"/>
                <a:ea typeface="Calibri" panose="020F0502020204030204" pitchFamily="34" charset="0"/>
              </a:rPr>
              <a:t> </a:t>
            </a:r>
            <a:endParaRPr lang="da-DK" sz="1800" noProof="0" dirty="0">
              <a:effectLst/>
              <a:latin typeface="Calibri" panose="020F0502020204030204" pitchFamily="34" charset="0"/>
              <a:ea typeface="Calibri" panose="020F0502020204030204" pitchFamily="34" charset="0"/>
            </a:endParaRPr>
          </a:p>
          <a:p>
            <a:pPr marL="342900" lvl="0" indent="-342900">
              <a:lnSpc>
                <a:spcPts val="3699"/>
              </a:lnSpc>
              <a:buFont typeface="Arial" panose="020B0604020202020204" pitchFamily="34" charset="0"/>
              <a:buChar char="•"/>
            </a:pPr>
            <a:r>
              <a:rPr lang="da-DK" sz="2418" spc="140" noProof="0" dirty="0">
                <a:solidFill>
                  <a:srgbClr val="385C73"/>
                </a:solidFill>
                <a:latin typeface="Montserrat"/>
              </a:rPr>
              <a:t>Ret til barnets </a:t>
            </a:r>
            <a:r>
              <a:rPr lang="da-DK" sz="2418" b="1" spc="140" noProof="0" dirty="0">
                <a:solidFill>
                  <a:srgbClr val="385C73"/>
                </a:solidFill>
                <a:latin typeface="Montserrat"/>
              </a:rPr>
              <a:t>tredje sygedag </a:t>
            </a:r>
            <a:r>
              <a:rPr lang="da-DK" sz="2418" spc="140" noProof="0" dirty="0">
                <a:solidFill>
                  <a:srgbClr val="385C73"/>
                </a:solidFill>
                <a:latin typeface="Montserrat"/>
              </a:rPr>
              <a:t>uden løn</a:t>
            </a:r>
            <a:r>
              <a:rPr lang="da-DK" sz="2418" b="1" spc="140" noProof="0" dirty="0">
                <a:solidFill>
                  <a:srgbClr val="385C73"/>
                </a:solidFill>
                <a:latin typeface="Montserrat"/>
              </a:rPr>
              <a:t> </a:t>
            </a:r>
            <a:r>
              <a:rPr lang="da-DK" sz="2418" spc="140" noProof="0" dirty="0">
                <a:solidFill>
                  <a:srgbClr val="385C73"/>
                </a:solidFill>
                <a:latin typeface="Montserrat"/>
              </a:rPr>
              <a:t>(i dag: ret til løn på ringehjem-dagen samt første hele sygedag – barnets 2 sygedag er uden løn)</a:t>
            </a:r>
            <a:endParaRPr lang="da-DK" sz="2418" b="1" spc="140" noProof="0" dirty="0">
              <a:solidFill>
                <a:srgbClr val="385C73"/>
              </a:solidFill>
              <a:latin typeface="Montserrat"/>
            </a:endParaRPr>
          </a:p>
          <a:p>
            <a:pPr marL="342900" indent="-342900">
              <a:lnSpc>
                <a:spcPts val="3699"/>
              </a:lnSpc>
              <a:buFont typeface="Arial" panose="020B0604020202020204" pitchFamily="34" charset="0"/>
              <a:buChar char="•"/>
            </a:pPr>
            <a:endParaRPr lang="da-DK" sz="2418" spc="140" noProof="0" dirty="0">
              <a:solidFill>
                <a:srgbClr val="385C73"/>
              </a:solidFill>
              <a:latin typeface="Montserrat"/>
            </a:endParaRPr>
          </a:p>
          <a:p>
            <a:pPr marL="342900" lvl="0" indent="-342900">
              <a:lnSpc>
                <a:spcPts val="3699"/>
              </a:lnSpc>
              <a:buFont typeface="Arial" panose="020B0604020202020204" pitchFamily="34" charset="0"/>
              <a:buChar char="•"/>
            </a:pPr>
            <a:r>
              <a:rPr lang="da-DK" sz="2418" b="1" spc="140" noProof="0" dirty="0">
                <a:solidFill>
                  <a:srgbClr val="385C73"/>
                </a:solidFill>
                <a:latin typeface="Montserrat"/>
              </a:rPr>
              <a:t>Max to børnebørns-omsorgsdage pr. ferieafholdelsesperiode </a:t>
            </a:r>
            <a:r>
              <a:rPr lang="da-DK" sz="2418" spc="140" noProof="0" dirty="0">
                <a:solidFill>
                  <a:srgbClr val="385C73"/>
                </a:solidFill>
                <a:latin typeface="Montserrat"/>
              </a:rPr>
              <a:t>uden løn for børnebørn under 14 år uanset, hvor mange børnebørn medarbejderen har.</a:t>
            </a:r>
          </a:p>
          <a:p>
            <a:pPr marL="342900" indent="-342900">
              <a:lnSpc>
                <a:spcPts val="3699"/>
              </a:lnSpc>
              <a:buFont typeface="Arial" panose="020B0604020202020204" pitchFamily="34" charset="0"/>
              <a:buChar char="•"/>
            </a:pPr>
            <a:endParaRPr lang="da-DK" sz="2418" spc="140" noProof="0" dirty="0">
              <a:solidFill>
                <a:srgbClr val="385C73"/>
              </a:solidFill>
              <a:latin typeface="Montserrat"/>
            </a:endParaRPr>
          </a:p>
          <a:p>
            <a:pPr marL="342900" lvl="0" indent="-342900">
              <a:lnSpc>
                <a:spcPts val="3699"/>
              </a:lnSpc>
              <a:buFont typeface="Arial" panose="020B0604020202020204" pitchFamily="34" charset="0"/>
              <a:buChar char="•"/>
            </a:pPr>
            <a:r>
              <a:rPr lang="da-DK" sz="2418" spc="140" noProof="0" dirty="0">
                <a:solidFill>
                  <a:srgbClr val="385C73"/>
                </a:solidFill>
                <a:latin typeface="Montserrat"/>
              </a:rPr>
              <a:t>Medarbejdere med 9 måneders anciennitet har </a:t>
            </a:r>
            <a:r>
              <a:rPr lang="da-DK" sz="2418" b="1" spc="140" noProof="0" dirty="0">
                <a:solidFill>
                  <a:srgbClr val="385C73"/>
                </a:solidFill>
                <a:latin typeface="Montserrat"/>
              </a:rPr>
              <a:t>ret til frihed til ledsagelse af nærtstående </a:t>
            </a:r>
            <a:r>
              <a:rPr lang="da-DK" sz="2418" spc="140" noProof="0" dirty="0">
                <a:solidFill>
                  <a:srgbClr val="385C73"/>
                </a:solidFill>
                <a:latin typeface="Montserrat"/>
              </a:rPr>
              <a:t>uden løn</a:t>
            </a:r>
            <a:r>
              <a:rPr lang="da-DK" sz="2418" b="1" spc="140" noProof="0" dirty="0">
                <a:solidFill>
                  <a:srgbClr val="385C73"/>
                </a:solidFill>
                <a:latin typeface="Montserrat"/>
              </a:rPr>
              <a:t> </a:t>
            </a:r>
            <a:r>
              <a:rPr lang="da-DK" sz="2418" spc="140" noProof="0" dirty="0">
                <a:solidFill>
                  <a:srgbClr val="385C73"/>
                </a:solidFill>
                <a:latin typeface="Montserrat"/>
              </a:rPr>
              <a:t>(defineret som forældre og ægtefælle/samlever):</a:t>
            </a:r>
          </a:p>
          <a:p>
            <a:pPr marL="800100" lvl="1" indent="-342900">
              <a:lnSpc>
                <a:spcPts val="3699"/>
              </a:lnSpc>
              <a:buFont typeface="Arial" panose="020B0604020202020204" pitchFamily="34" charset="0"/>
              <a:buChar char="•"/>
            </a:pPr>
            <a:r>
              <a:rPr lang="da-DK" sz="2418" spc="140" noProof="0" dirty="0">
                <a:solidFill>
                  <a:srgbClr val="385C73"/>
                </a:solidFill>
                <a:latin typeface="Montserrat"/>
              </a:rPr>
              <a:t>To dages fri pr. ferieafholdelsesperiode til at ledsagede nærtstående ved akutte nødstilfælde og planlagte helbredskonsultationer, behandlinger og møder med offentlige myndigheder, såfremt medarbejderens deltagelse er påkrævet.</a:t>
            </a:r>
          </a:p>
          <a:p>
            <a:pPr marL="800100" lvl="1" indent="-342900">
              <a:lnSpc>
                <a:spcPts val="3699"/>
              </a:lnSpc>
              <a:buFont typeface="Arial" panose="020B0604020202020204" pitchFamily="34" charset="0"/>
              <a:buChar char="•"/>
            </a:pPr>
            <a:r>
              <a:rPr lang="da-DK" sz="2418" spc="140" noProof="0" dirty="0">
                <a:solidFill>
                  <a:srgbClr val="385C73"/>
                </a:solidFill>
                <a:latin typeface="Montserrat"/>
              </a:rPr>
              <a:t>5 dages fri pr. ferieafholdelsesperiode i forbindelse med kritisk sygdom eller udredning heraf hos nærtstående.</a:t>
            </a:r>
          </a:p>
          <a:p>
            <a:pPr lvl="1">
              <a:lnSpc>
                <a:spcPts val="3699"/>
              </a:lnSpc>
            </a:pPr>
            <a:endParaRPr lang="da-DK" sz="2418" b="1" spc="140" noProof="0" dirty="0">
              <a:solidFill>
                <a:srgbClr val="385C73"/>
              </a:solidFill>
              <a:latin typeface="Montserrat"/>
            </a:endParaRPr>
          </a:p>
          <a:p>
            <a:pPr lvl="1">
              <a:lnSpc>
                <a:spcPts val="3699"/>
              </a:lnSpc>
            </a:pPr>
            <a:r>
              <a:rPr lang="da-DK" sz="2418" b="1" spc="140" noProof="0" dirty="0">
                <a:solidFill>
                  <a:srgbClr val="385C73"/>
                </a:solidFill>
                <a:latin typeface="Montserrat"/>
              </a:rPr>
              <a:t>Alle ovenstående dage er uden løn.</a:t>
            </a:r>
          </a:p>
          <a:p>
            <a:pPr algn="l">
              <a:lnSpc>
                <a:spcPts val="3507"/>
              </a:lnSpc>
            </a:pPr>
            <a:endParaRPr lang="da-DK" sz="1948" noProof="0" dirty="0">
              <a:solidFill>
                <a:srgbClr val="385C73"/>
              </a:solidFill>
              <a:latin typeface="Montserrat"/>
              <a:ea typeface="Montserrat"/>
              <a:cs typeface="Montserrat"/>
              <a:sym typeface="Montserrat"/>
            </a:endParaRPr>
          </a:p>
        </p:txBody>
      </p:sp>
      <p:sp>
        <p:nvSpPr>
          <p:cNvPr id="9" name="AutoShape 9"/>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56883" y="1722788"/>
            <a:ext cx="12097317" cy="487313"/>
          </a:xfrm>
          <a:prstGeom prst="rect">
            <a:avLst/>
          </a:prstGeom>
        </p:spPr>
        <p:txBody>
          <a:bodyPr wrap="square" lIns="0" tIns="0" rIns="0" bIns="0" rtlCol="0" anchor="t">
            <a:spAutoFit/>
          </a:bodyPr>
          <a:lstStyle/>
          <a:p>
            <a:pPr algn="l">
              <a:lnSpc>
                <a:spcPts val="3841"/>
              </a:lnSpc>
            </a:pPr>
            <a:r>
              <a:rPr lang="da-DK" sz="3524" b="1" noProof="0" dirty="0">
                <a:solidFill>
                  <a:srgbClr val="385C73"/>
                </a:solidFill>
                <a:latin typeface="Montserrat Bold"/>
                <a:ea typeface="Montserrat Bold"/>
                <a:cs typeface="Montserrat Bold"/>
                <a:sym typeface="Montserrat Bold"/>
              </a:rPr>
              <a:t>Afslag på overarbejde</a:t>
            </a:r>
            <a:endParaRPr lang="da-DK" sz="3524" noProof="0" dirty="0">
              <a:solidFill>
                <a:srgbClr val="385C73"/>
              </a:solidFill>
              <a:latin typeface="Montserrat" panose="00000500000000000000" pitchFamily="2" charset="0"/>
              <a:ea typeface="Montserrat Bold"/>
              <a:cs typeface="Montserrat Bold"/>
              <a:sym typeface="Montserrat Bold"/>
            </a:endParaRPr>
          </a:p>
        </p:txBody>
      </p:sp>
      <p:sp>
        <p:nvSpPr>
          <p:cNvPr id="6" name="TextBox 6"/>
          <p:cNvSpPr txBox="1"/>
          <p:nvPr/>
        </p:nvSpPr>
        <p:spPr>
          <a:xfrm>
            <a:off x="2456883" y="2660159"/>
            <a:ext cx="14036102" cy="7258077"/>
          </a:xfrm>
          <a:prstGeom prst="rect">
            <a:avLst/>
          </a:prstGeom>
        </p:spPr>
        <p:txBody>
          <a:bodyPr lIns="0" tIns="0" rIns="0" bIns="0" rtlCol="0" anchor="t">
            <a:spAutoFit/>
          </a:bodyPr>
          <a:lstStyle/>
          <a:p>
            <a:pPr marL="342900" indent="-342900">
              <a:lnSpc>
                <a:spcPts val="3699"/>
              </a:lnSpc>
              <a:buFont typeface="Arial" panose="020B0604020202020204" pitchFamily="34" charset="0"/>
              <a:buChar char="•"/>
            </a:pPr>
            <a:r>
              <a:rPr lang="da-DK" sz="2418" spc="140" noProof="0" dirty="0">
                <a:solidFill>
                  <a:srgbClr val="385C73"/>
                </a:solidFill>
                <a:latin typeface="Montserrat"/>
              </a:rPr>
              <a:t>Tydeliggørelse af nuværende praksis for, hvornår en medarbejder kan afslå overarbejde.</a:t>
            </a:r>
          </a:p>
          <a:p>
            <a:pPr marL="342900" indent="-342900">
              <a:lnSpc>
                <a:spcPts val="3699"/>
              </a:lnSpc>
              <a:buFont typeface="Arial" panose="020B0604020202020204" pitchFamily="34" charset="0"/>
              <a:buChar char="•"/>
            </a:pPr>
            <a:endParaRPr lang="da-DK" sz="2418" spc="140" noProof="0" dirty="0">
              <a:solidFill>
                <a:srgbClr val="385C73"/>
              </a:solidFill>
              <a:latin typeface="Montserrat"/>
            </a:endParaRPr>
          </a:p>
          <a:p>
            <a:pPr marL="342900" indent="-342900">
              <a:lnSpc>
                <a:spcPts val="3699"/>
              </a:lnSpc>
              <a:buFont typeface="Arial" panose="020B0604020202020204" pitchFamily="34" charset="0"/>
              <a:buChar char="•"/>
            </a:pPr>
            <a:r>
              <a:rPr lang="da-DK" sz="2418" spc="140" noProof="0" dirty="0">
                <a:solidFill>
                  <a:srgbClr val="385C73"/>
                </a:solidFill>
                <a:latin typeface="Montserrat"/>
              </a:rPr>
              <a:t>Medarbejderen kan afslå at udføre overarbejde, hvis det er begrundet i tungtvejende personlige eller familiemæssige forhold i forbindelse med </a:t>
            </a:r>
            <a:r>
              <a:rPr lang="da-DK" sz="2418" b="1" spc="140" noProof="0" dirty="0">
                <a:solidFill>
                  <a:srgbClr val="385C73"/>
                </a:solidFill>
                <a:latin typeface="Montserrat"/>
              </a:rPr>
              <a:t>særlige mærkedage og i forbindelse med akutte hændelser.</a:t>
            </a:r>
          </a:p>
          <a:p>
            <a:pPr marL="342900" indent="-342900">
              <a:lnSpc>
                <a:spcPts val="3699"/>
              </a:lnSpc>
              <a:buFont typeface="Arial" panose="020B0604020202020204" pitchFamily="34" charset="0"/>
              <a:buChar char="•"/>
            </a:pPr>
            <a:endParaRPr lang="da-DK" sz="2418" spc="140" noProof="0" dirty="0">
              <a:solidFill>
                <a:srgbClr val="385C73"/>
              </a:solidFill>
              <a:latin typeface="Montserrat"/>
            </a:endParaRPr>
          </a:p>
          <a:p>
            <a:pPr>
              <a:lnSpc>
                <a:spcPts val="3699"/>
              </a:lnSpc>
            </a:pPr>
            <a:r>
              <a:rPr lang="da-DK" sz="2418" b="1" spc="140" noProof="0" dirty="0">
                <a:solidFill>
                  <a:srgbClr val="385C73"/>
                </a:solidFill>
                <a:latin typeface="Montserrat"/>
              </a:rPr>
              <a:t>Særlige mærkedage </a:t>
            </a:r>
            <a:r>
              <a:rPr lang="da-DK" sz="2418" spc="140" noProof="0" dirty="0">
                <a:solidFill>
                  <a:srgbClr val="385C73"/>
                </a:solidFill>
                <a:latin typeface="Montserrat"/>
              </a:rPr>
              <a:t>– medarbejderen skal have gjort virksomheden opmærksom på mærkedagen i så god tid som muligt, og senest inden overarbejdet varsles. </a:t>
            </a:r>
          </a:p>
          <a:p>
            <a:pPr marL="342900" indent="-342900">
              <a:lnSpc>
                <a:spcPts val="3699"/>
              </a:lnSpc>
              <a:buFont typeface="Arial" panose="020B0604020202020204" pitchFamily="34" charset="0"/>
              <a:buChar char="•"/>
            </a:pPr>
            <a:endParaRPr lang="da-DK" sz="2418" spc="140" noProof="0" dirty="0">
              <a:solidFill>
                <a:srgbClr val="385C73"/>
              </a:solidFill>
              <a:latin typeface="Montserrat"/>
            </a:endParaRPr>
          </a:p>
          <a:p>
            <a:pPr>
              <a:lnSpc>
                <a:spcPts val="3699"/>
              </a:lnSpc>
            </a:pPr>
            <a:r>
              <a:rPr lang="da-DK" sz="2418" spc="140" noProof="0" dirty="0">
                <a:solidFill>
                  <a:srgbClr val="385C73"/>
                </a:solidFill>
                <a:latin typeface="Montserrat"/>
              </a:rPr>
              <a:t>Særlige mærkedage er egne børns eller børnebørns barnedåb, konfirmation, eller tilsvarende samt eget eller nærtståendes bryllup, sølvbryllup, guldbryllup eller tilsvarende, samt egne eller nærtståendes runde fødselsdage.</a:t>
            </a:r>
          </a:p>
          <a:p>
            <a:pPr algn="l">
              <a:lnSpc>
                <a:spcPts val="4535"/>
              </a:lnSpc>
            </a:pPr>
            <a:endParaRPr lang="da-DK" sz="2519" noProof="0" dirty="0">
              <a:solidFill>
                <a:srgbClr val="385C73"/>
              </a:solidFill>
              <a:latin typeface="Montserrat"/>
              <a:ea typeface="Montserrat"/>
              <a:cs typeface="Montserrat"/>
              <a:sym typeface="Montserrat"/>
            </a:endParaRPr>
          </a:p>
          <a:p>
            <a:pPr algn="l">
              <a:lnSpc>
                <a:spcPts val="4535"/>
              </a:lnSpc>
              <a:spcBef>
                <a:spcPct val="0"/>
              </a:spcBef>
            </a:pPr>
            <a:endParaRPr lang="da-DK" sz="2519" noProof="0" dirty="0">
              <a:solidFill>
                <a:srgbClr val="385C73"/>
              </a:solidFill>
              <a:latin typeface="Montserrat"/>
              <a:ea typeface="Montserrat"/>
              <a:cs typeface="Montserrat"/>
              <a:sym typeface="Montserrat"/>
            </a:endParaRPr>
          </a:p>
        </p:txBody>
      </p:sp>
      <p:sp>
        <p:nvSpPr>
          <p:cNvPr id="7" name="TextBox 7"/>
          <p:cNvSpPr txBox="1"/>
          <p:nvPr/>
        </p:nvSpPr>
        <p:spPr>
          <a:xfrm>
            <a:off x="10287000" y="1225880"/>
            <a:ext cx="1902916" cy="496908"/>
          </a:xfrm>
          <a:prstGeom prst="rect">
            <a:avLst/>
          </a:prstGeom>
        </p:spPr>
        <p:txBody>
          <a:bodyPr lIns="0" tIns="0" rIns="0" bIns="0" rtlCol="0" anchor="t">
            <a:spAutoFit/>
          </a:bodyPr>
          <a:lstStyle/>
          <a:p>
            <a:pPr algn="l">
              <a:lnSpc>
                <a:spcPts val="3841"/>
              </a:lnSpc>
              <a:spcBef>
                <a:spcPct val="0"/>
              </a:spcBef>
            </a:pPr>
            <a:r>
              <a:rPr lang="da-DK" sz="3524" noProof="0" dirty="0">
                <a:solidFill>
                  <a:srgbClr val="385C73"/>
                </a:solidFill>
                <a:latin typeface="Montserrat"/>
                <a:ea typeface="Montserrat"/>
                <a:cs typeface="Montserrat"/>
                <a:sym typeface="Montserrat"/>
              </a:rPr>
              <a:t> </a:t>
            </a:r>
            <a:endParaRPr lang="da-DK" sz="3524" i="1" u="none" strike="noStrike" noProof="0" dirty="0">
              <a:solidFill>
                <a:srgbClr val="385C73"/>
              </a:solidFill>
              <a:latin typeface="Montserrat Italics"/>
              <a:ea typeface="Montserrat Italics"/>
              <a:cs typeface="Montserrat Italics"/>
              <a:sym typeface="Montserrat Italics"/>
            </a:endParaRPr>
          </a:p>
        </p:txBody>
      </p:sp>
      <p:sp>
        <p:nvSpPr>
          <p:cNvPr id="9" name="AutoShape 9"/>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B4B01B42-1EF3-F5D8-ABBD-F3C79C8F356D}"/>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9EF40DD3-8A35-BD67-382B-73F60AD5D30F}"/>
              </a:ext>
            </a:extLst>
          </p:cNvPr>
          <p:cNvSpPr txBox="1"/>
          <p:nvPr/>
        </p:nvSpPr>
        <p:spPr>
          <a:xfrm>
            <a:off x="2456883" y="1722788"/>
            <a:ext cx="12097317" cy="503856"/>
          </a:xfrm>
          <a:prstGeom prst="rect">
            <a:avLst/>
          </a:prstGeom>
        </p:spPr>
        <p:txBody>
          <a:bodyPr wrap="square" lIns="0" tIns="0" rIns="0" bIns="0" rtlCol="0" anchor="t">
            <a:spAutoFit/>
          </a:bodyPr>
          <a:lstStyle/>
          <a:p>
            <a:pPr algn="l">
              <a:lnSpc>
                <a:spcPts val="3841"/>
              </a:lnSpc>
            </a:pPr>
            <a:r>
              <a:rPr lang="da-DK" sz="3524" b="1" noProof="0" dirty="0">
                <a:solidFill>
                  <a:srgbClr val="385C73"/>
                </a:solidFill>
                <a:latin typeface="Montserrat Bold"/>
                <a:ea typeface="Montserrat Bold"/>
                <a:cs typeface="Montserrat Bold"/>
                <a:sym typeface="Montserrat Bold"/>
              </a:rPr>
              <a:t>Afslag på overarbejde - </a:t>
            </a:r>
            <a:r>
              <a:rPr lang="da-DK" sz="4366" i="1" noProof="0" dirty="0">
                <a:solidFill>
                  <a:srgbClr val="385C73"/>
                </a:solidFill>
                <a:latin typeface="Montserrat Italics"/>
                <a:sym typeface="Montserrat Bold"/>
              </a:rPr>
              <a:t>FORTSAT</a:t>
            </a:r>
          </a:p>
        </p:txBody>
      </p:sp>
      <p:sp>
        <p:nvSpPr>
          <p:cNvPr id="6" name="TextBox 6">
            <a:extLst>
              <a:ext uri="{FF2B5EF4-FFF2-40B4-BE49-F238E27FC236}">
                <a16:creationId xmlns:a16="http://schemas.microsoft.com/office/drawing/2014/main" id="{ED0B6195-2654-6D76-25C9-332157973343}"/>
              </a:ext>
            </a:extLst>
          </p:cNvPr>
          <p:cNvSpPr txBox="1"/>
          <p:nvPr/>
        </p:nvSpPr>
        <p:spPr>
          <a:xfrm>
            <a:off x="2456883" y="2660159"/>
            <a:ext cx="14036102" cy="6783588"/>
          </a:xfrm>
          <a:prstGeom prst="rect">
            <a:avLst/>
          </a:prstGeom>
        </p:spPr>
        <p:txBody>
          <a:bodyPr lIns="0" tIns="0" rIns="0" bIns="0" rtlCol="0" anchor="t">
            <a:spAutoFit/>
          </a:bodyPr>
          <a:lstStyle/>
          <a:p>
            <a:pPr marL="342900" lvl="0" indent="-342900">
              <a:lnSpc>
                <a:spcPts val="3699"/>
              </a:lnSpc>
              <a:buFont typeface="Arial" panose="020B0604020202020204" pitchFamily="34" charset="0"/>
              <a:buChar char="•"/>
            </a:pPr>
            <a:r>
              <a:rPr lang="da-DK" sz="2418" b="1" spc="140" noProof="0" dirty="0">
                <a:solidFill>
                  <a:srgbClr val="385C73"/>
                </a:solidFill>
                <a:latin typeface="Montserrat"/>
              </a:rPr>
              <a:t>Særlige akutte hændelser </a:t>
            </a:r>
            <a:r>
              <a:rPr lang="da-DK" sz="2418" spc="140" noProof="0" dirty="0">
                <a:solidFill>
                  <a:srgbClr val="385C73"/>
                </a:solidFill>
                <a:latin typeface="Montserrat"/>
              </a:rPr>
              <a:t>– medarbejderen skal gøre opmærksom på afslag på overarbejde senest i forbindelse med, at overarbejdet varsles. Hvis årsagen til at afslå overarbejdet opstår efter, at overarbejdet er varslet, skal medarbejderen meddele dette straks. </a:t>
            </a:r>
          </a:p>
          <a:p>
            <a:pPr marL="342900" lvl="0" indent="-342900">
              <a:lnSpc>
                <a:spcPts val="3699"/>
              </a:lnSpc>
              <a:buFont typeface="Arial" panose="020B0604020202020204" pitchFamily="34" charset="0"/>
              <a:buChar char="•"/>
            </a:pPr>
            <a:r>
              <a:rPr lang="da-DK" sz="2418" spc="140" noProof="0" dirty="0">
                <a:solidFill>
                  <a:srgbClr val="385C73"/>
                </a:solidFill>
                <a:latin typeface="Montserrat"/>
              </a:rPr>
              <a:t>Særlige akutte hændelser er medarbejderens eget akutte lægebesøg, der ikke kan flyttes til et andet tidspunkt, nærtståendes dødsfald samt akut assistance til nærtstående i forbindelse med akut lægebesøg, der ikke kan flyttes til et andet tidspunkt, samt akut hospitalsindlæggelse. Yderligere kan medarbejderen afslå overarbejde i ovennævnte tilfælde, selvom de ikke er akutte, hvis de er afgørende helbredsmæssig betydning.</a:t>
            </a:r>
          </a:p>
          <a:p>
            <a:pPr marL="342900" indent="-342900">
              <a:lnSpc>
                <a:spcPts val="3699"/>
              </a:lnSpc>
              <a:spcAft>
                <a:spcPts val="800"/>
              </a:spcAft>
              <a:buFont typeface="Arial" panose="020B0604020202020204" pitchFamily="34" charset="0"/>
              <a:buChar char="•"/>
            </a:pPr>
            <a:endParaRPr lang="da-DK" sz="2418" spc="140" noProof="0" dirty="0">
              <a:solidFill>
                <a:srgbClr val="385C73"/>
              </a:solidFill>
              <a:latin typeface="Montserrat"/>
            </a:endParaRPr>
          </a:p>
          <a:p>
            <a:pPr marL="342900" indent="-342900">
              <a:lnSpc>
                <a:spcPts val="3699"/>
              </a:lnSpc>
              <a:buFont typeface="Arial" panose="020B0604020202020204" pitchFamily="34" charset="0"/>
              <a:buChar char="•"/>
            </a:pPr>
            <a:r>
              <a:rPr lang="da-DK" sz="2418" spc="140" noProof="0" dirty="0">
                <a:solidFill>
                  <a:srgbClr val="385C73"/>
                </a:solidFill>
                <a:latin typeface="Montserrat"/>
              </a:rPr>
              <a:t>Virksomheden har </a:t>
            </a:r>
            <a:r>
              <a:rPr lang="da-DK" sz="2418" b="1" spc="140" noProof="0" dirty="0">
                <a:solidFill>
                  <a:srgbClr val="385C73"/>
                </a:solidFill>
                <a:latin typeface="Montserrat"/>
              </a:rPr>
              <a:t>krav på at få oplyst grunden </a:t>
            </a:r>
            <a:r>
              <a:rPr lang="da-DK" sz="2418" spc="140" noProof="0" dirty="0">
                <a:solidFill>
                  <a:srgbClr val="385C73"/>
                </a:solidFill>
                <a:latin typeface="Montserrat"/>
              </a:rPr>
              <a:t>til, at medarbejderen ikke ønsker at udføre det pålagte overarbejde.</a:t>
            </a:r>
            <a:endParaRPr lang="da-DK" sz="2418" spc="140" noProof="0" dirty="0">
              <a:solidFill>
                <a:srgbClr val="385C73"/>
              </a:solidFill>
              <a:latin typeface="Montserrat"/>
              <a:sym typeface="Montserrat"/>
            </a:endParaRPr>
          </a:p>
          <a:p>
            <a:pPr algn="l">
              <a:lnSpc>
                <a:spcPts val="4535"/>
              </a:lnSpc>
              <a:spcBef>
                <a:spcPct val="0"/>
              </a:spcBef>
            </a:pPr>
            <a:endParaRPr lang="da-DK" sz="2519" noProof="0" dirty="0">
              <a:solidFill>
                <a:srgbClr val="385C73"/>
              </a:solidFill>
              <a:latin typeface="Montserrat"/>
              <a:ea typeface="Montserrat"/>
              <a:cs typeface="Montserrat"/>
              <a:sym typeface="Montserrat"/>
            </a:endParaRPr>
          </a:p>
        </p:txBody>
      </p:sp>
      <p:sp>
        <p:nvSpPr>
          <p:cNvPr id="7" name="TextBox 7">
            <a:extLst>
              <a:ext uri="{FF2B5EF4-FFF2-40B4-BE49-F238E27FC236}">
                <a16:creationId xmlns:a16="http://schemas.microsoft.com/office/drawing/2014/main" id="{7B87EB5D-8601-8B6D-FB62-B674A0B28BE7}"/>
              </a:ext>
            </a:extLst>
          </p:cNvPr>
          <p:cNvSpPr txBox="1"/>
          <p:nvPr/>
        </p:nvSpPr>
        <p:spPr>
          <a:xfrm>
            <a:off x="10287000" y="1225880"/>
            <a:ext cx="1902916" cy="496908"/>
          </a:xfrm>
          <a:prstGeom prst="rect">
            <a:avLst/>
          </a:prstGeom>
        </p:spPr>
        <p:txBody>
          <a:bodyPr lIns="0" tIns="0" rIns="0" bIns="0" rtlCol="0" anchor="t">
            <a:spAutoFit/>
          </a:bodyPr>
          <a:lstStyle/>
          <a:p>
            <a:pPr algn="l">
              <a:lnSpc>
                <a:spcPts val="3841"/>
              </a:lnSpc>
              <a:spcBef>
                <a:spcPct val="0"/>
              </a:spcBef>
            </a:pPr>
            <a:r>
              <a:rPr lang="da-DK" sz="3524" noProof="0" dirty="0">
                <a:solidFill>
                  <a:srgbClr val="385C73"/>
                </a:solidFill>
                <a:latin typeface="Montserrat"/>
                <a:ea typeface="Montserrat"/>
                <a:cs typeface="Montserrat"/>
                <a:sym typeface="Montserrat"/>
              </a:rPr>
              <a:t> </a:t>
            </a:r>
            <a:endParaRPr lang="da-DK" sz="3524" i="1" u="none" strike="noStrike" noProof="0" dirty="0">
              <a:solidFill>
                <a:srgbClr val="385C73"/>
              </a:solidFill>
              <a:latin typeface="Montserrat Italics"/>
              <a:ea typeface="Montserrat Italics"/>
              <a:cs typeface="Montserrat Italics"/>
              <a:sym typeface="Montserrat Italics"/>
            </a:endParaRPr>
          </a:p>
        </p:txBody>
      </p:sp>
      <p:sp>
        <p:nvSpPr>
          <p:cNvPr id="9" name="AutoShape 9">
            <a:extLst>
              <a:ext uri="{FF2B5EF4-FFF2-40B4-BE49-F238E27FC236}">
                <a16:creationId xmlns:a16="http://schemas.microsoft.com/office/drawing/2014/main" id="{8DAFEB60-320F-48CB-653F-1DF148C0764A}"/>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2188759009"/>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56883" y="1640385"/>
            <a:ext cx="16076130" cy="1128514"/>
          </a:xfrm>
          <a:prstGeom prst="rect">
            <a:avLst/>
          </a:prstGeom>
        </p:spPr>
        <p:txBody>
          <a:bodyPr lIns="0" tIns="0" rIns="0" bIns="0" rtlCol="0" anchor="t">
            <a:spAutoFit/>
          </a:bodyPr>
          <a:lstStyle/>
          <a:p>
            <a:pPr algn="l">
              <a:lnSpc>
                <a:spcPts val="4424"/>
              </a:lnSpc>
            </a:pPr>
            <a:r>
              <a:rPr lang="da-DK" sz="4059" b="1" noProof="0" dirty="0">
                <a:solidFill>
                  <a:srgbClr val="385C73"/>
                </a:solidFill>
                <a:latin typeface="Montserrat Bold"/>
                <a:ea typeface="Montserrat Bold"/>
                <a:cs typeface="Montserrat Bold"/>
                <a:sym typeface="Montserrat Bold"/>
              </a:rPr>
              <a:t>Tillidsrepræsentanters deltagelse i informationsmøder</a:t>
            </a:r>
          </a:p>
          <a:p>
            <a:pPr algn="l">
              <a:lnSpc>
                <a:spcPts val="4424"/>
              </a:lnSpc>
            </a:pPr>
            <a:r>
              <a:rPr lang="da-DK" sz="4059" b="1" noProof="0" dirty="0">
                <a:solidFill>
                  <a:srgbClr val="385C73"/>
                </a:solidFill>
                <a:latin typeface="Montserrat Bold"/>
                <a:ea typeface="Montserrat Bold"/>
                <a:cs typeface="Montserrat Bold"/>
                <a:sym typeface="Montserrat Bold"/>
              </a:rPr>
              <a:t>om overenskomstfornyelse</a:t>
            </a:r>
          </a:p>
        </p:txBody>
      </p:sp>
      <p:sp>
        <p:nvSpPr>
          <p:cNvPr id="6" name="TextBox 6"/>
          <p:cNvSpPr txBox="1"/>
          <p:nvPr/>
        </p:nvSpPr>
        <p:spPr>
          <a:xfrm>
            <a:off x="2456883" y="3314700"/>
            <a:ext cx="14896887" cy="6988773"/>
          </a:xfrm>
          <a:prstGeom prst="rect">
            <a:avLst/>
          </a:prstGeom>
        </p:spPr>
        <p:txBody>
          <a:bodyPr lIns="0" tIns="0" rIns="0" bIns="0" rtlCol="0" anchor="t">
            <a:spAutoFit/>
          </a:bodyPr>
          <a:lstStyle/>
          <a:p>
            <a:pPr marL="342900" indent="-342900">
              <a:lnSpc>
                <a:spcPts val="3699"/>
              </a:lnSpc>
              <a:buFont typeface="Arial" panose="020B0604020202020204" pitchFamily="34" charset="0"/>
              <a:buChar char="•"/>
            </a:pPr>
            <a:r>
              <a:rPr lang="da-DK" sz="2418" spc="140" noProof="0" dirty="0">
                <a:solidFill>
                  <a:srgbClr val="385C73"/>
                </a:solidFill>
                <a:latin typeface="Montserrat"/>
              </a:rPr>
              <a:t>Valgte tillidsrepræsentanter har </a:t>
            </a:r>
            <a:r>
              <a:rPr lang="da-DK" sz="2418" b="1" spc="140" noProof="0" dirty="0">
                <a:solidFill>
                  <a:srgbClr val="385C73"/>
                </a:solidFill>
                <a:latin typeface="Montserrat"/>
              </a:rPr>
              <a:t>ret til frihed med løn til deltagelse i nærmeste informationsmøde </a:t>
            </a:r>
            <a:r>
              <a:rPr lang="da-DK" sz="2418" spc="140" noProof="0" dirty="0">
                <a:solidFill>
                  <a:srgbClr val="385C73"/>
                </a:solidFill>
                <a:latin typeface="Montserrat"/>
              </a:rPr>
              <a:t>(i forhold til transporttiden) vedrørende overenskomstfornyelsen, indkaldt af 3F Privat Service, Hotel og Restauration. Denne ret til fravær med løn gælder frem til urafstemningens afslutning. Tillidsrepræsentanten har pligt til at underrette arbejdsgiveren om, hvor informationsmødet holdes samt varighed af mødet. Transportudgiften dækkes af 3F Privat Service, Hotel og Restauration eller de enkelte lokalafdelinger.</a:t>
            </a:r>
          </a:p>
          <a:p>
            <a:pPr marL="342900" indent="-342900">
              <a:lnSpc>
                <a:spcPts val="3699"/>
              </a:lnSpc>
              <a:buFont typeface="Arial" panose="020B0604020202020204" pitchFamily="34" charset="0"/>
              <a:buChar char="•"/>
            </a:pPr>
            <a:endParaRPr lang="da-DK" sz="2418" spc="140" noProof="0" dirty="0">
              <a:solidFill>
                <a:srgbClr val="385C73"/>
              </a:solidFill>
              <a:latin typeface="Montserrat"/>
            </a:endParaRPr>
          </a:p>
          <a:p>
            <a:pPr marL="342900" indent="-342900">
              <a:lnSpc>
                <a:spcPts val="3699"/>
              </a:lnSpc>
              <a:buFont typeface="Arial" panose="020B0604020202020204" pitchFamily="34" charset="0"/>
              <a:buChar char="•"/>
            </a:pPr>
            <a:r>
              <a:rPr lang="da-DK" sz="2418" spc="140" noProof="0" dirty="0">
                <a:solidFill>
                  <a:srgbClr val="385C73"/>
                </a:solidFill>
                <a:latin typeface="Montserrat"/>
              </a:rPr>
              <a:t>Der er denne gang tale om en permanent bestemmelse, som indsættes i overenskomsten.</a:t>
            </a:r>
          </a:p>
          <a:p>
            <a:pPr algn="l">
              <a:lnSpc>
                <a:spcPts val="4535"/>
              </a:lnSpc>
            </a:pPr>
            <a:endParaRPr lang="da-DK" sz="2519" noProof="0" dirty="0">
              <a:solidFill>
                <a:srgbClr val="385C73"/>
              </a:solidFill>
              <a:latin typeface="Montserrat"/>
              <a:ea typeface="Montserrat"/>
              <a:cs typeface="Montserrat"/>
              <a:sym typeface="Montserrat"/>
            </a:endParaRPr>
          </a:p>
          <a:p>
            <a:pPr algn="l">
              <a:lnSpc>
                <a:spcPts val="4535"/>
              </a:lnSpc>
            </a:pPr>
            <a:endParaRPr lang="da-DK" sz="2519" noProof="0" dirty="0">
              <a:solidFill>
                <a:srgbClr val="385C73"/>
              </a:solidFill>
              <a:latin typeface="Montserrat"/>
              <a:ea typeface="Montserrat"/>
              <a:cs typeface="Montserrat"/>
              <a:sym typeface="Montserrat"/>
            </a:endParaRPr>
          </a:p>
          <a:p>
            <a:pPr algn="l">
              <a:lnSpc>
                <a:spcPts val="4535"/>
              </a:lnSpc>
            </a:pPr>
            <a:endParaRPr lang="da-DK" sz="2519" noProof="0" dirty="0">
              <a:solidFill>
                <a:srgbClr val="385C73"/>
              </a:solidFill>
              <a:latin typeface="Montserrat"/>
              <a:ea typeface="Montserrat"/>
              <a:cs typeface="Montserrat"/>
              <a:sym typeface="Montserrat"/>
            </a:endParaRPr>
          </a:p>
          <a:p>
            <a:pPr marL="0" lvl="0" indent="0" algn="l">
              <a:lnSpc>
                <a:spcPts val="4535"/>
              </a:lnSpc>
              <a:spcBef>
                <a:spcPct val="0"/>
              </a:spcBef>
            </a:pPr>
            <a:endParaRPr lang="da-DK" sz="2519" noProof="0" dirty="0">
              <a:solidFill>
                <a:srgbClr val="385C73"/>
              </a:solidFill>
              <a:latin typeface="Montserrat"/>
              <a:ea typeface="Montserrat"/>
              <a:cs typeface="Montserrat"/>
              <a:sym typeface="Montserrat"/>
            </a:endParaRPr>
          </a:p>
        </p:txBody>
      </p:sp>
      <p:sp>
        <p:nvSpPr>
          <p:cNvPr id="8" name="AutoShape 8"/>
          <p:cNvSpPr/>
          <p:nvPr/>
        </p:nvSpPr>
        <p:spPr>
          <a:xfrm>
            <a:off x="2456883" y="3009900"/>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AC7E1DD9-56DE-8FD6-8AFA-04D3CFDFDC1D}"/>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D26BF9D0-037F-D108-5010-87A869B6AF53}"/>
              </a:ext>
            </a:extLst>
          </p:cNvPr>
          <p:cNvSpPr txBox="1"/>
          <p:nvPr/>
        </p:nvSpPr>
        <p:spPr>
          <a:xfrm>
            <a:off x="2456883" y="1640385"/>
            <a:ext cx="16076130" cy="564257"/>
          </a:xfrm>
          <a:prstGeom prst="rect">
            <a:avLst/>
          </a:prstGeom>
        </p:spPr>
        <p:txBody>
          <a:bodyPr lIns="0" tIns="0" rIns="0" bIns="0" rtlCol="0" anchor="t">
            <a:spAutoFit/>
          </a:bodyPr>
          <a:lstStyle/>
          <a:p>
            <a:pPr algn="l">
              <a:lnSpc>
                <a:spcPts val="4424"/>
              </a:lnSpc>
            </a:pPr>
            <a:r>
              <a:rPr lang="da-DK" sz="4059" b="1" noProof="0" dirty="0">
                <a:solidFill>
                  <a:srgbClr val="385C73"/>
                </a:solidFill>
                <a:latin typeface="Montserrat Bold"/>
                <a:ea typeface="Montserrat Bold"/>
                <a:cs typeface="Montserrat Bold"/>
                <a:sym typeface="Montserrat Bold"/>
              </a:rPr>
              <a:t>Tillidsrepræsentanters TR tid</a:t>
            </a:r>
          </a:p>
        </p:txBody>
      </p:sp>
      <p:sp>
        <p:nvSpPr>
          <p:cNvPr id="6" name="TextBox 6">
            <a:extLst>
              <a:ext uri="{FF2B5EF4-FFF2-40B4-BE49-F238E27FC236}">
                <a16:creationId xmlns:a16="http://schemas.microsoft.com/office/drawing/2014/main" id="{87C2B084-F9CA-FA2B-2B75-BC6AC7DD2225}"/>
              </a:ext>
            </a:extLst>
          </p:cNvPr>
          <p:cNvSpPr txBox="1"/>
          <p:nvPr/>
        </p:nvSpPr>
        <p:spPr>
          <a:xfrm>
            <a:off x="2456883" y="3314700"/>
            <a:ext cx="14896887" cy="5565306"/>
          </a:xfrm>
          <a:prstGeom prst="rect">
            <a:avLst/>
          </a:prstGeom>
        </p:spPr>
        <p:txBody>
          <a:bodyPr lIns="0" tIns="0" rIns="0" bIns="0" rtlCol="0" anchor="t">
            <a:spAutoFit/>
          </a:bodyPr>
          <a:lstStyle/>
          <a:p>
            <a:pPr marL="342900" indent="-342900">
              <a:lnSpc>
                <a:spcPts val="3699"/>
              </a:lnSpc>
              <a:buFont typeface="Arial" panose="020B0604020202020204" pitchFamily="34" charset="0"/>
              <a:buChar char="•"/>
            </a:pPr>
            <a:r>
              <a:rPr lang="da-DK" sz="2418" spc="140" noProof="0" dirty="0">
                <a:solidFill>
                  <a:srgbClr val="385C73"/>
                </a:solidFill>
                <a:latin typeface="Montserrat"/>
              </a:rPr>
              <a:t>Tillidsrepræsentanter skal have tildelt TR tid pr. 4 uger i stedet for pr. måned</a:t>
            </a:r>
          </a:p>
          <a:p>
            <a:pPr marL="342900" indent="-342900">
              <a:lnSpc>
                <a:spcPts val="3699"/>
              </a:lnSpc>
              <a:buFont typeface="Arial" panose="020B0604020202020204" pitchFamily="34" charset="0"/>
              <a:buChar char="•"/>
            </a:pPr>
            <a:endParaRPr lang="da-DK" sz="2418" spc="140" noProof="0" dirty="0">
              <a:solidFill>
                <a:srgbClr val="385C73"/>
              </a:solidFill>
              <a:latin typeface="Montserrat"/>
            </a:endParaRPr>
          </a:p>
          <a:p>
            <a:pPr marL="342900" indent="-342900">
              <a:lnSpc>
                <a:spcPts val="3699"/>
              </a:lnSpc>
              <a:buFont typeface="Arial" panose="020B0604020202020204" pitchFamily="34" charset="0"/>
              <a:buChar char="•"/>
            </a:pPr>
            <a:r>
              <a:rPr lang="da-DK" sz="2418" spc="140" noProof="0" dirty="0">
                <a:solidFill>
                  <a:srgbClr val="385C73"/>
                </a:solidFill>
                <a:latin typeface="Montserrat"/>
              </a:rPr>
              <a:t>Hvis to tillidsrepræsentanter på en virksomhed skal disse ikke længere dele TR tiden</a:t>
            </a:r>
          </a:p>
          <a:p>
            <a:pPr marL="342900" indent="-342900">
              <a:lnSpc>
                <a:spcPts val="3699"/>
              </a:lnSpc>
              <a:buFont typeface="Arial" panose="020B0604020202020204" pitchFamily="34" charset="0"/>
              <a:buChar char="•"/>
            </a:pPr>
            <a:endParaRPr lang="da-DK" sz="2418" spc="140" noProof="0" dirty="0">
              <a:solidFill>
                <a:srgbClr val="385C73"/>
              </a:solidFill>
              <a:latin typeface="Montserrat"/>
            </a:endParaRPr>
          </a:p>
          <a:p>
            <a:pPr marL="342900" indent="-342900">
              <a:lnSpc>
                <a:spcPts val="3699"/>
              </a:lnSpc>
              <a:buFont typeface="Arial" panose="020B0604020202020204" pitchFamily="34" charset="0"/>
              <a:buChar char="•"/>
            </a:pPr>
            <a:r>
              <a:rPr lang="da-DK" sz="2418" spc="140" noProof="0" dirty="0">
                <a:solidFill>
                  <a:srgbClr val="385C73"/>
                </a:solidFill>
                <a:latin typeface="Montserrat"/>
              </a:rPr>
              <a:t>Hvis tre eller flere skal der ske deling af timerne</a:t>
            </a:r>
          </a:p>
          <a:p>
            <a:pPr marL="342900" indent="-342900">
              <a:lnSpc>
                <a:spcPts val="3699"/>
              </a:lnSpc>
              <a:buFont typeface="Arial" panose="020B0604020202020204" pitchFamily="34" charset="0"/>
              <a:buChar char="•"/>
            </a:pPr>
            <a:endParaRPr lang="da-DK" sz="2418" spc="140" noProof="0" dirty="0">
              <a:solidFill>
                <a:srgbClr val="385C73"/>
              </a:solidFill>
              <a:latin typeface="Montserrat"/>
            </a:endParaRPr>
          </a:p>
          <a:p>
            <a:pPr marL="342900" indent="-342900">
              <a:lnSpc>
                <a:spcPts val="3699"/>
              </a:lnSpc>
              <a:buFont typeface="Arial" panose="020B0604020202020204" pitchFamily="34" charset="0"/>
              <a:buChar char="•"/>
            </a:pPr>
            <a:r>
              <a:rPr lang="da-DK" sz="2418" spc="140" noProof="0" dirty="0">
                <a:solidFill>
                  <a:srgbClr val="385C73"/>
                </a:solidFill>
                <a:latin typeface="Montserrat"/>
              </a:rPr>
              <a:t>HUSK at søge refusion for TR tiden hos </a:t>
            </a:r>
            <a:r>
              <a:rPr lang="da-DK" sz="2418" spc="140" noProof="0" dirty="0" err="1">
                <a:solidFill>
                  <a:srgbClr val="385C73"/>
                </a:solidFill>
                <a:latin typeface="Montserrat"/>
              </a:rPr>
              <a:t>PensionDanmark</a:t>
            </a:r>
            <a:endParaRPr lang="da-DK" sz="2418" spc="140" noProof="0" dirty="0">
              <a:solidFill>
                <a:srgbClr val="385C73"/>
              </a:solidFill>
              <a:latin typeface="Montserrat"/>
            </a:endParaRPr>
          </a:p>
          <a:p>
            <a:pPr algn="l">
              <a:lnSpc>
                <a:spcPts val="4535"/>
              </a:lnSpc>
            </a:pPr>
            <a:endParaRPr lang="da-DK" sz="2519" noProof="0" dirty="0">
              <a:solidFill>
                <a:srgbClr val="385C73"/>
              </a:solidFill>
              <a:latin typeface="Montserrat"/>
              <a:ea typeface="Montserrat"/>
              <a:cs typeface="Montserrat"/>
              <a:sym typeface="Montserrat"/>
            </a:endParaRPr>
          </a:p>
          <a:p>
            <a:pPr algn="l">
              <a:lnSpc>
                <a:spcPts val="4535"/>
              </a:lnSpc>
            </a:pPr>
            <a:endParaRPr lang="da-DK" sz="2519" noProof="0" dirty="0">
              <a:solidFill>
                <a:srgbClr val="385C73"/>
              </a:solidFill>
              <a:latin typeface="Montserrat"/>
              <a:ea typeface="Montserrat"/>
              <a:cs typeface="Montserrat"/>
              <a:sym typeface="Montserrat"/>
            </a:endParaRPr>
          </a:p>
          <a:p>
            <a:pPr algn="l">
              <a:lnSpc>
                <a:spcPts val="4535"/>
              </a:lnSpc>
            </a:pPr>
            <a:endParaRPr lang="da-DK" sz="2519" noProof="0" dirty="0">
              <a:solidFill>
                <a:srgbClr val="385C73"/>
              </a:solidFill>
              <a:latin typeface="Montserrat"/>
              <a:ea typeface="Montserrat"/>
              <a:cs typeface="Montserrat"/>
              <a:sym typeface="Montserrat"/>
            </a:endParaRPr>
          </a:p>
          <a:p>
            <a:pPr marL="0" lvl="0" indent="0" algn="l">
              <a:lnSpc>
                <a:spcPts val="4535"/>
              </a:lnSpc>
              <a:spcBef>
                <a:spcPct val="0"/>
              </a:spcBef>
            </a:pPr>
            <a:endParaRPr lang="da-DK" sz="2519" noProof="0" dirty="0">
              <a:solidFill>
                <a:srgbClr val="385C73"/>
              </a:solidFill>
              <a:latin typeface="Montserrat"/>
              <a:ea typeface="Montserrat"/>
              <a:cs typeface="Montserrat"/>
              <a:sym typeface="Montserrat"/>
            </a:endParaRPr>
          </a:p>
        </p:txBody>
      </p:sp>
      <p:sp>
        <p:nvSpPr>
          <p:cNvPr id="8" name="AutoShape 8">
            <a:extLst>
              <a:ext uri="{FF2B5EF4-FFF2-40B4-BE49-F238E27FC236}">
                <a16:creationId xmlns:a16="http://schemas.microsoft.com/office/drawing/2014/main" id="{81DD9948-09A4-5670-15D7-30791EB6C097}"/>
              </a:ext>
            </a:extLst>
          </p:cNvPr>
          <p:cNvSpPr/>
          <p:nvPr/>
        </p:nvSpPr>
        <p:spPr>
          <a:xfrm>
            <a:off x="2456883" y="3009900"/>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3633785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56733" y="1731151"/>
            <a:ext cx="11817074" cy="982683"/>
          </a:xfrm>
          <a:prstGeom prst="rect">
            <a:avLst/>
          </a:prstGeom>
        </p:spPr>
        <p:txBody>
          <a:bodyPr lIns="0" tIns="0" rIns="0" bIns="0" rtlCol="0" anchor="t">
            <a:spAutoFit/>
          </a:bodyPr>
          <a:lstStyle/>
          <a:p>
            <a:pPr algn="l">
              <a:lnSpc>
                <a:spcPts val="3841"/>
              </a:lnSpc>
            </a:pPr>
            <a:r>
              <a:rPr lang="da-DK" sz="3524" b="1" noProof="0" dirty="0">
                <a:solidFill>
                  <a:srgbClr val="385C73"/>
                </a:solidFill>
                <a:latin typeface="Montserrat Bold"/>
                <a:ea typeface="Montserrat Bold"/>
                <a:cs typeface="Montserrat Bold"/>
                <a:sym typeface="Montserrat Bold"/>
              </a:rPr>
              <a:t>Uddannelse i forbindelse med afskedigelse</a:t>
            </a:r>
          </a:p>
          <a:p>
            <a:pPr algn="l">
              <a:lnSpc>
                <a:spcPts val="3841"/>
              </a:lnSpc>
            </a:pPr>
            <a:endParaRPr lang="da-DK" sz="3524" b="1" noProof="0" dirty="0">
              <a:solidFill>
                <a:srgbClr val="385C73"/>
              </a:solidFill>
              <a:latin typeface="Montserrat Bold"/>
              <a:ea typeface="Montserrat Bold"/>
              <a:cs typeface="Montserrat Bold"/>
              <a:sym typeface="Montserrat Bold"/>
            </a:endParaRPr>
          </a:p>
        </p:txBody>
      </p:sp>
      <p:sp>
        <p:nvSpPr>
          <p:cNvPr id="14" name="AutoShape 14"/>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
        <p:nvSpPr>
          <p:cNvPr id="2" name="TextBox 6">
            <a:extLst>
              <a:ext uri="{FF2B5EF4-FFF2-40B4-BE49-F238E27FC236}">
                <a16:creationId xmlns:a16="http://schemas.microsoft.com/office/drawing/2014/main" id="{A096DBA4-7676-D19D-34DC-F35207BF8A80}"/>
              </a:ext>
            </a:extLst>
          </p:cNvPr>
          <p:cNvSpPr txBox="1"/>
          <p:nvPr/>
        </p:nvSpPr>
        <p:spPr>
          <a:xfrm>
            <a:off x="2456883" y="3314700"/>
            <a:ext cx="14896887" cy="3564758"/>
          </a:xfrm>
          <a:prstGeom prst="rect">
            <a:avLst/>
          </a:prstGeom>
        </p:spPr>
        <p:txBody>
          <a:bodyPr lIns="0" tIns="0" rIns="0" bIns="0" rtlCol="0" anchor="t">
            <a:spAutoFit/>
          </a:bodyPr>
          <a:lstStyle/>
          <a:p>
            <a:pPr marL="342900" indent="-342900">
              <a:lnSpc>
                <a:spcPts val="3699"/>
              </a:lnSpc>
              <a:buFont typeface="Arial" panose="020B0604020202020204" pitchFamily="34" charset="0"/>
              <a:buChar char="•"/>
            </a:pPr>
            <a:r>
              <a:rPr lang="da-DK" sz="2418" spc="140" noProof="0" dirty="0">
                <a:solidFill>
                  <a:srgbClr val="385C73"/>
                </a:solidFill>
                <a:latin typeface="Montserrat"/>
              </a:rPr>
              <a:t>Medarbejdere som afskediges på grund af omstruktureringer, nedskæringer virksomhedslukning eller andre på virksomheden beroende forhold får ret til at benytte op til 2 ugers frihed til selvvalgt uddannelse i opsigelsesperioden, uanset om disse måtte være forbrugt forud for opsigelsen.</a:t>
            </a:r>
            <a:endParaRPr lang="da-DK" sz="2418" spc="140" noProof="0" dirty="0">
              <a:solidFill>
                <a:srgbClr val="385C73"/>
              </a:solidFill>
              <a:latin typeface="Montserrat"/>
              <a:sym typeface="Montserrat"/>
            </a:endParaRPr>
          </a:p>
          <a:p>
            <a:pPr algn="l">
              <a:lnSpc>
                <a:spcPts val="4535"/>
              </a:lnSpc>
            </a:pPr>
            <a:endParaRPr lang="da-DK" sz="2519" noProof="0" dirty="0">
              <a:solidFill>
                <a:srgbClr val="385C73"/>
              </a:solidFill>
              <a:latin typeface="Montserrat"/>
              <a:ea typeface="Montserrat"/>
              <a:cs typeface="Montserrat"/>
              <a:sym typeface="Montserrat"/>
            </a:endParaRPr>
          </a:p>
          <a:p>
            <a:pPr algn="l">
              <a:lnSpc>
                <a:spcPts val="4535"/>
              </a:lnSpc>
            </a:pPr>
            <a:endParaRPr lang="da-DK" sz="2519" noProof="0" dirty="0">
              <a:solidFill>
                <a:srgbClr val="385C73"/>
              </a:solidFill>
              <a:latin typeface="Montserrat"/>
              <a:ea typeface="Montserrat"/>
              <a:cs typeface="Montserrat"/>
              <a:sym typeface="Montserrat"/>
            </a:endParaRPr>
          </a:p>
          <a:p>
            <a:pPr marL="0" lvl="0" indent="0" algn="l">
              <a:lnSpc>
                <a:spcPts val="4535"/>
              </a:lnSpc>
              <a:spcBef>
                <a:spcPct val="0"/>
              </a:spcBef>
            </a:pPr>
            <a:endParaRPr lang="da-DK" sz="2519" noProof="0" dirty="0">
              <a:solidFill>
                <a:srgbClr val="385C73"/>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TextBox 5"/>
          <p:cNvSpPr txBox="1"/>
          <p:nvPr/>
        </p:nvSpPr>
        <p:spPr>
          <a:xfrm>
            <a:off x="2446944" y="3009900"/>
            <a:ext cx="14992918" cy="6168035"/>
          </a:xfrm>
          <a:prstGeom prst="rect">
            <a:avLst/>
          </a:prstGeom>
        </p:spPr>
        <p:txBody>
          <a:bodyPr wrap="square" lIns="0" tIns="0" rIns="0" bIns="0" rtlCol="0" anchor="t">
            <a:spAutoFit/>
          </a:bodyPr>
          <a:lstStyle/>
          <a:p>
            <a:pPr>
              <a:lnSpc>
                <a:spcPts val="3699"/>
              </a:lnSpc>
            </a:pPr>
            <a:r>
              <a:rPr lang="da-DK" sz="2418" spc="140" noProof="0" dirty="0">
                <a:solidFill>
                  <a:srgbClr val="385C73"/>
                </a:solidFill>
                <a:latin typeface="Montserrat"/>
              </a:rPr>
              <a:t>Aftalen skal nu, sammen med de øvrige forlig stemmes hjem</a:t>
            </a:r>
          </a:p>
          <a:p>
            <a:pPr>
              <a:lnSpc>
                <a:spcPts val="3699"/>
              </a:lnSpc>
            </a:pPr>
            <a:endParaRPr lang="da-DK" sz="2418" spc="140" noProof="0" dirty="0">
              <a:solidFill>
                <a:srgbClr val="385C73"/>
              </a:solidFill>
              <a:latin typeface="Montserrat"/>
            </a:endParaRPr>
          </a:p>
          <a:p>
            <a:pPr>
              <a:lnSpc>
                <a:spcPts val="3699"/>
              </a:lnSpc>
            </a:pPr>
            <a:r>
              <a:rPr lang="da-DK" sz="2418" spc="140" noProof="0" dirty="0">
                <a:solidFill>
                  <a:srgbClr val="385C73"/>
                </a:solidFill>
                <a:latin typeface="Montserrat"/>
              </a:rPr>
              <a:t>Vi forventer at vi i denne uge fortsat kan forhandle virksomhedsoverenskomster og øvrige brancheoverenskomster</a:t>
            </a:r>
          </a:p>
          <a:p>
            <a:pPr>
              <a:lnSpc>
                <a:spcPts val="3699"/>
              </a:lnSpc>
            </a:pPr>
            <a:endParaRPr lang="da-DK" sz="2418" spc="140" noProof="0" dirty="0">
              <a:solidFill>
                <a:srgbClr val="385C73"/>
              </a:solidFill>
              <a:latin typeface="Montserrat"/>
            </a:endParaRPr>
          </a:p>
          <a:p>
            <a:pPr>
              <a:lnSpc>
                <a:spcPts val="3699"/>
              </a:lnSpc>
            </a:pPr>
            <a:r>
              <a:rPr lang="da-DK" sz="2418" spc="140" noProof="0" dirty="0">
                <a:solidFill>
                  <a:srgbClr val="385C73"/>
                </a:solidFill>
                <a:latin typeface="Montserrat"/>
              </a:rPr>
              <a:t>I næste uge bliver der fremsat et mæglingsforslag, som lukker forhandlingerne</a:t>
            </a:r>
          </a:p>
          <a:p>
            <a:pPr>
              <a:lnSpc>
                <a:spcPts val="3699"/>
              </a:lnSpc>
            </a:pPr>
            <a:endParaRPr lang="da-DK" sz="2418" spc="140" noProof="0" dirty="0">
              <a:solidFill>
                <a:srgbClr val="385C73"/>
              </a:solidFill>
              <a:latin typeface="Montserrat"/>
            </a:endParaRPr>
          </a:p>
          <a:p>
            <a:pPr>
              <a:lnSpc>
                <a:spcPts val="3699"/>
              </a:lnSpc>
            </a:pPr>
            <a:r>
              <a:rPr lang="da-DK" sz="2418" spc="140" noProof="0" dirty="0">
                <a:solidFill>
                  <a:srgbClr val="385C73"/>
                </a:solidFill>
                <a:latin typeface="Montserrat"/>
              </a:rPr>
              <a:t>I midt april forventes afstemningsresultatet</a:t>
            </a:r>
          </a:p>
          <a:p>
            <a:pPr>
              <a:lnSpc>
                <a:spcPts val="3699"/>
              </a:lnSpc>
            </a:pPr>
            <a:endParaRPr lang="da-DK" sz="2418" spc="140" noProof="0" dirty="0">
              <a:solidFill>
                <a:srgbClr val="385C73"/>
              </a:solidFill>
              <a:latin typeface="Montserrat"/>
            </a:endParaRPr>
          </a:p>
          <a:p>
            <a:pPr>
              <a:lnSpc>
                <a:spcPts val="3699"/>
              </a:lnSpc>
            </a:pPr>
            <a:r>
              <a:rPr lang="da-DK" sz="2418" spc="140" noProof="0" dirty="0">
                <a:solidFill>
                  <a:srgbClr val="385C73"/>
                </a:solidFill>
                <a:latin typeface="Montserrat"/>
              </a:rPr>
              <a:t>Alle satsreguleringer og øvrige nye elementer, der er aftalt, skal først effektueres, når afstemningsresultatet kendes – </a:t>
            </a:r>
            <a:r>
              <a:rPr lang="da-DK" sz="2418" b="1" spc="140" noProof="0" dirty="0">
                <a:solidFill>
                  <a:srgbClr val="385C73"/>
                </a:solidFill>
                <a:latin typeface="Montserrat"/>
              </a:rPr>
              <a:t>Vi giver besked</a:t>
            </a:r>
          </a:p>
          <a:p>
            <a:pPr>
              <a:lnSpc>
                <a:spcPts val="3699"/>
              </a:lnSpc>
            </a:pPr>
            <a:endParaRPr lang="da-DK" sz="2418" spc="140" noProof="0" dirty="0">
              <a:solidFill>
                <a:srgbClr val="385C73"/>
              </a:solidFill>
              <a:latin typeface="Montserrat"/>
            </a:endParaRPr>
          </a:p>
          <a:p>
            <a:pPr marL="0" lvl="0" indent="0" algn="l">
              <a:lnSpc>
                <a:spcPts val="4082"/>
              </a:lnSpc>
            </a:pPr>
            <a:endParaRPr lang="da-DK" sz="2519" noProof="0" dirty="0">
              <a:solidFill>
                <a:srgbClr val="385C73"/>
              </a:solidFill>
              <a:latin typeface="Montserrat"/>
              <a:ea typeface="Montserrat"/>
              <a:cs typeface="Montserrat"/>
              <a:sym typeface="Montserrat"/>
            </a:endParaRPr>
          </a:p>
        </p:txBody>
      </p:sp>
      <p:sp>
        <p:nvSpPr>
          <p:cNvPr id="6" name="TextBox 6"/>
          <p:cNvSpPr txBox="1"/>
          <p:nvPr/>
        </p:nvSpPr>
        <p:spPr>
          <a:xfrm>
            <a:off x="2456883" y="1779887"/>
            <a:ext cx="13749770" cy="496849"/>
          </a:xfrm>
          <a:prstGeom prst="rect">
            <a:avLst/>
          </a:prstGeom>
        </p:spPr>
        <p:txBody>
          <a:bodyPr lIns="0" tIns="0" rIns="0" bIns="0" rtlCol="0" anchor="t">
            <a:spAutoFit/>
          </a:bodyPr>
          <a:lstStyle/>
          <a:p>
            <a:pPr algn="l">
              <a:lnSpc>
                <a:spcPts val="3836"/>
              </a:lnSpc>
              <a:spcBef>
                <a:spcPct val="0"/>
              </a:spcBef>
            </a:pPr>
            <a:r>
              <a:rPr lang="da-DK" sz="3519" b="1" spc="204" noProof="0" dirty="0">
                <a:solidFill>
                  <a:srgbClr val="385C73"/>
                </a:solidFill>
                <a:latin typeface="Montserrat Bold"/>
                <a:ea typeface="Montserrat Bold"/>
                <a:cs typeface="Montserrat Bold"/>
                <a:sym typeface="Montserrat Bold"/>
              </a:rPr>
              <a:t>HVAD SKER DER NU?</a:t>
            </a:r>
          </a:p>
        </p:txBody>
      </p:sp>
      <p:sp>
        <p:nvSpPr>
          <p:cNvPr id="11" name="AutoShape 11"/>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8CBAAA7E-6E2F-67B2-719E-2F5E603EBE6E}"/>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925C662C-1711-9068-6DAA-B714FBF9949B}"/>
              </a:ext>
            </a:extLst>
          </p:cNvPr>
          <p:cNvSpPr txBox="1"/>
          <p:nvPr/>
        </p:nvSpPr>
        <p:spPr>
          <a:xfrm>
            <a:off x="2446944" y="3009900"/>
            <a:ext cx="14992918" cy="5963236"/>
          </a:xfrm>
          <a:prstGeom prst="rect">
            <a:avLst/>
          </a:prstGeom>
        </p:spPr>
        <p:txBody>
          <a:bodyPr wrap="square" lIns="0" tIns="0" rIns="0" bIns="0" rtlCol="0" anchor="t">
            <a:spAutoFit/>
          </a:bodyPr>
          <a:lstStyle/>
          <a:p>
            <a:pPr>
              <a:lnSpc>
                <a:spcPts val="3699"/>
              </a:lnSpc>
            </a:pPr>
            <a:r>
              <a:rPr lang="da-DK" sz="2418" spc="140" noProof="0" dirty="0">
                <a:solidFill>
                  <a:srgbClr val="385C73"/>
                </a:solidFill>
                <a:latin typeface="Montserrat"/>
              </a:rPr>
              <a:t>Når afstemningsresultatet foreligger vil vi, på sædvanlig vis, udsende </a:t>
            </a:r>
            <a:r>
              <a:rPr lang="da-DK" sz="2418" spc="140" noProof="0" dirty="0" err="1">
                <a:solidFill>
                  <a:srgbClr val="385C73"/>
                </a:solidFill>
                <a:latin typeface="Montserrat"/>
              </a:rPr>
              <a:t>direct</a:t>
            </a:r>
            <a:r>
              <a:rPr lang="da-DK" sz="2418" spc="140" noProof="0" dirty="0">
                <a:solidFill>
                  <a:srgbClr val="385C73"/>
                </a:solidFill>
                <a:latin typeface="Montserrat"/>
              </a:rPr>
              <a:t> mail til alle A-medlemmer med link til de nye lønsatser, der kommer til at ligge på </a:t>
            </a:r>
            <a:r>
              <a:rPr lang="da-DK" sz="2418" spc="140" noProof="0" dirty="0" err="1">
                <a:solidFill>
                  <a:srgbClr val="385C73"/>
                </a:solidFill>
                <a:latin typeface="Montserrat"/>
              </a:rPr>
              <a:t>HORESTAs</a:t>
            </a:r>
            <a:r>
              <a:rPr lang="da-DK" sz="2418" spc="140" noProof="0" dirty="0">
                <a:solidFill>
                  <a:srgbClr val="385C73"/>
                </a:solidFill>
                <a:latin typeface="Montserrat"/>
              </a:rPr>
              <a:t> hjemmeside.</a:t>
            </a:r>
          </a:p>
          <a:p>
            <a:pPr>
              <a:lnSpc>
                <a:spcPts val="3699"/>
              </a:lnSpc>
            </a:pPr>
            <a:endParaRPr lang="da-DK" sz="2418" spc="140" noProof="0" dirty="0">
              <a:solidFill>
                <a:srgbClr val="385C73"/>
              </a:solidFill>
              <a:latin typeface="Montserrat"/>
            </a:endParaRPr>
          </a:p>
          <a:p>
            <a:pPr>
              <a:lnSpc>
                <a:spcPts val="3699"/>
              </a:lnSpc>
            </a:pPr>
            <a:r>
              <a:rPr lang="da-DK" sz="2418" spc="140" noProof="0" dirty="0">
                <a:solidFill>
                  <a:srgbClr val="385C73"/>
                </a:solidFill>
                <a:latin typeface="Montserrat"/>
              </a:rPr>
              <a:t>Overenskomsterne redigeres og trykkes</a:t>
            </a:r>
          </a:p>
          <a:p>
            <a:pPr>
              <a:lnSpc>
                <a:spcPts val="3699"/>
              </a:lnSpc>
            </a:pPr>
            <a:endParaRPr lang="da-DK" sz="2418" spc="140" noProof="0" dirty="0">
              <a:solidFill>
                <a:srgbClr val="385C73"/>
              </a:solidFill>
              <a:latin typeface="Montserrat"/>
            </a:endParaRPr>
          </a:p>
          <a:p>
            <a:pPr>
              <a:lnSpc>
                <a:spcPts val="3699"/>
              </a:lnSpc>
            </a:pPr>
            <a:r>
              <a:rPr lang="da-DK" sz="2418" spc="140" noProof="0" dirty="0">
                <a:solidFill>
                  <a:srgbClr val="385C73"/>
                </a:solidFill>
                <a:latin typeface="Montserrat"/>
              </a:rPr>
              <a:t>Vi vil afholde overenskomstkurser, hvor vi gennemgår de nye elementer i aftalen.</a:t>
            </a:r>
          </a:p>
          <a:p>
            <a:pPr>
              <a:lnSpc>
                <a:spcPts val="3699"/>
              </a:lnSpc>
            </a:pPr>
            <a:endParaRPr lang="da-DK" sz="2418" spc="140" noProof="0" dirty="0">
              <a:solidFill>
                <a:srgbClr val="385C73"/>
              </a:solidFill>
              <a:latin typeface="Montserrat"/>
              <a:sym typeface="Montserrat"/>
            </a:endParaRPr>
          </a:p>
          <a:p>
            <a:r>
              <a:rPr lang="da-DK" sz="2418" spc="140" noProof="0" dirty="0">
                <a:solidFill>
                  <a:srgbClr val="385C73"/>
                </a:solidFill>
                <a:latin typeface="Montserrat"/>
              </a:rPr>
              <a:t>Kursus den 10. juni HORESTA</a:t>
            </a:r>
          </a:p>
          <a:p>
            <a:r>
              <a:rPr lang="da-DK" sz="2418" spc="140" noProof="0" dirty="0">
                <a:solidFill>
                  <a:srgbClr val="385C73"/>
                </a:solidFill>
                <a:latin typeface="Montserrat"/>
              </a:rPr>
              <a:t>Kursus den 17. juni </a:t>
            </a:r>
            <a:r>
              <a:rPr lang="da-DK" sz="2418" spc="140" noProof="0" dirty="0" err="1">
                <a:solidFill>
                  <a:srgbClr val="385C73"/>
                </a:solidFill>
                <a:latin typeface="Montserrat"/>
              </a:rPr>
              <a:t>tbd</a:t>
            </a:r>
            <a:endParaRPr lang="da-DK" sz="2418" spc="140" noProof="0" dirty="0">
              <a:solidFill>
                <a:srgbClr val="385C73"/>
              </a:solidFill>
              <a:latin typeface="Montserrat"/>
            </a:endParaRPr>
          </a:p>
          <a:p>
            <a:pPr>
              <a:lnSpc>
                <a:spcPts val="3699"/>
              </a:lnSpc>
            </a:pPr>
            <a:endParaRPr lang="da-DK" sz="2418" spc="140" noProof="0" dirty="0">
              <a:solidFill>
                <a:srgbClr val="385C73"/>
              </a:solidFill>
              <a:latin typeface="Montserrat"/>
              <a:sym typeface="Montserrat"/>
            </a:endParaRPr>
          </a:p>
          <a:p>
            <a:pPr>
              <a:lnSpc>
                <a:spcPts val="3699"/>
              </a:lnSpc>
            </a:pPr>
            <a:endParaRPr lang="da-DK" sz="2418" spc="140" noProof="0" dirty="0">
              <a:solidFill>
                <a:srgbClr val="385C73"/>
              </a:solidFill>
              <a:latin typeface="Montserrat"/>
            </a:endParaRPr>
          </a:p>
          <a:p>
            <a:pPr marL="0" lvl="0" indent="0" algn="l">
              <a:lnSpc>
                <a:spcPts val="4082"/>
              </a:lnSpc>
            </a:pPr>
            <a:endParaRPr lang="da-DK" sz="2519" noProof="0" dirty="0">
              <a:solidFill>
                <a:srgbClr val="385C73"/>
              </a:solidFill>
              <a:latin typeface="Montserrat"/>
              <a:ea typeface="Montserrat"/>
              <a:cs typeface="Montserrat"/>
              <a:sym typeface="Montserrat"/>
            </a:endParaRPr>
          </a:p>
        </p:txBody>
      </p:sp>
      <p:sp>
        <p:nvSpPr>
          <p:cNvPr id="6" name="TextBox 6">
            <a:extLst>
              <a:ext uri="{FF2B5EF4-FFF2-40B4-BE49-F238E27FC236}">
                <a16:creationId xmlns:a16="http://schemas.microsoft.com/office/drawing/2014/main" id="{698A43A8-1896-F4B2-7107-F011C52D96A2}"/>
              </a:ext>
            </a:extLst>
          </p:cNvPr>
          <p:cNvSpPr txBox="1"/>
          <p:nvPr/>
        </p:nvSpPr>
        <p:spPr>
          <a:xfrm>
            <a:off x="2456883" y="1779887"/>
            <a:ext cx="13749770" cy="496849"/>
          </a:xfrm>
          <a:prstGeom prst="rect">
            <a:avLst/>
          </a:prstGeom>
        </p:spPr>
        <p:txBody>
          <a:bodyPr lIns="0" tIns="0" rIns="0" bIns="0" rtlCol="0" anchor="t">
            <a:spAutoFit/>
          </a:bodyPr>
          <a:lstStyle/>
          <a:p>
            <a:pPr algn="l">
              <a:lnSpc>
                <a:spcPts val="3836"/>
              </a:lnSpc>
              <a:spcBef>
                <a:spcPct val="0"/>
              </a:spcBef>
            </a:pPr>
            <a:r>
              <a:rPr lang="da-DK" sz="3519" b="1" spc="204" noProof="0" dirty="0">
                <a:solidFill>
                  <a:srgbClr val="385C73"/>
                </a:solidFill>
                <a:latin typeface="Montserrat Bold"/>
                <a:ea typeface="Montserrat Bold"/>
                <a:cs typeface="Montserrat Bold"/>
                <a:sym typeface="Montserrat Bold"/>
              </a:rPr>
              <a:t>HVAD SKER DER NU?</a:t>
            </a:r>
          </a:p>
        </p:txBody>
      </p:sp>
      <p:sp>
        <p:nvSpPr>
          <p:cNvPr id="11" name="AutoShape 11">
            <a:extLst>
              <a:ext uri="{FF2B5EF4-FFF2-40B4-BE49-F238E27FC236}">
                <a16:creationId xmlns:a16="http://schemas.microsoft.com/office/drawing/2014/main" id="{B611FF69-F530-0686-319D-E2281FB639B1}"/>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1032353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B19AAA8A-5C0A-E9ED-6766-D8483CC7F5CC}"/>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19C34AC5-A4B5-D56F-F706-3388A59A72C7}"/>
              </a:ext>
            </a:extLst>
          </p:cNvPr>
          <p:cNvSpPr txBox="1"/>
          <p:nvPr/>
        </p:nvSpPr>
        <p:spPr>
          <a:xfrm>
            <a:off x="2456883" y="1593387"/>
            <a:ext cx="11221707" cy="641290"/>
          </a:xfrm>
          <a:prstGeom prst="rect">
            <a:avLst/>
          </a:prstGeom>
        </p:spPr>
        <p:txBody>
          <a:bodyPr lIns="0" tIns="0" rIns="0" bIns="0" rtlCol="0" anchor="t">
            <a:spAutoFit/>
          </a:bodyPr>
          <a:lstStyle/>
          <a:p>
            <a:pPr marL="0" lvl="0" indent="0" algn="l">
              <a:lnSpc>
                <a:spcPts val="4946"/>
              </a:lnSpc>
              <a:spcBef>
                <a:spcPct val="0"/>
              </a:spcBef>
            </a:pPr>
            <a:r>
              <a:rPr lang="da-DK" sz="4538" b="1" noProof="0" dirty="0">
                <a:solidFill>
                  <a:srgbClr val="385C73"/>
                </a:solidFill>
                <a:latin typeface="Montserrat Bold"/>
                <a:ea typeface="Montserrat Bold"/>
                <a:cs typeface="Montserrat Bold"/>
                <a:sym typeface="Montserrat Bold"/>
              </a:rPr>
              <a:t>Opkvalificeringsaftale</a:t>
            </a:r>
          </a:p>
        </p:txBody>
      </p:sp>
      <p:sp>
        <p:nvSpPr>
          <p:cNvPr id="6" name="TextBox 6">
            <a:extLst>
              <a:ext uri="{FF2B5EF4-FFF2-40B4-BE49-F238E27FC236}">
                <a16:creationId xmlns:a16="http://schemas.microsoft.com/office/drawing/2014/main" id="{EE5DCA33-3DEA-936D-B062-61BC0891FDA3}"/>
              </a:ext>
            </a:extLst>
          </p:cNvPr>
          <p:cNvSpPr txBox="1"/>
          <p:nvPr/>
        </p:nvSpPr>
        <p:spPr>
          <a:xfrm>
            <a:off x="2456883" y="2695295"/>
            <a:ext cx="14154717" cy="8251361"/>
          </a:xfrm>
          <a:prstGeom prst="rect">
            <a:avLst/>
          </a:prstGeom>
        </p:spPr>
        <p:txBody>
          <a:bodyPr wrap="square" lIns="0" tIns="0" rIns="0" bIns="0" rtlCol="0" anchor="t">
            <a:spAutoFit/>
          </a:bodyPr>
          <a:lstStyle/>
          <a:p>
            <a:pPr algn="l">
              <a:lnSpc>
                <a:spcPts val="3426"/>
              </a:lnSpc>
            </a:pPr>
            <a:endParaRPr lang="da-DK" sz="2400" noProof="0" dirty="0">
              <a:solidFill>
                <a:srgbClr val="385C73"/>
              </a:solidFill>
              <a:latin typeface="Montserrat" panose="00000500000000000000" pitchFamily="2" charset="0"/>
              <a:ea typeface="Montserrat"/>
              <a:cs typeface="Montserrat"/>
              <a:sym typeface="Montserrat Bold"/>
            </a:endParaRPr>
          </a:p>
          <a:p>
            <a:pPr algn="l">
              <a:lnSpc>
                <a:spcPts val="3426"/>
              </a:lnSpc>
            </a:pPr>
            <a:r>
              <a:rPr lang="da-DK" sz="2400" noProof="0" dirty="0">
                <a:solidFill>
                  <a:srgbClr val="385C73"/>
                </a:solidFill>
                <a:latin typeface="Montserrat" panose="00000500000000000000" pitchFamily="2" charset="0"/>
                <a:ea typeface="Montserrat Bold"/>
                <a:cs typeface="Montserrat Bold"/>
                <a:sym typeface="Montserrat Bold"/>
              </a:rPr>
              <a:t>Tiltrædelse: </a:t>
            </a:r>
          </a:p>
          <a:p>
            <a:pPr algn="l">
              <a:lnSpc>
                <a:spcPts val="3426"/>
              </a:lnSpc>
            </a:pPr>
            <a:r>
              <a:rPr lang="da-DK" sz="2400" noProof="0" dirty="0">
                <a:solidFill>
                  <a:srgbClr val="385C73"/>
                </a:solidFill>
                <a:latin typeface="Montserrat" panose="00000500000000000000" pitchFamily="2" charset="0"/>
                <a:ea typeface="Montserrat Bold"/>
                <a:cs typeface="Montserrat Bold"/>
                <a:sym typeface="Montserrat Bold"/>
              </a:rPr>
              <a:t>Skriftlig </a:t>
            </a:r>
            <a:r>
              <a:rPr lang="da-DK" sz="2400" noProof="0" dirty="0" err="1">
                <a:solidFill>
                  <a:srgbClr val="385C73"/>
                </a:solidFill>
                <a:latin typeface="Montserrat" panose="00000500000000000000" pitchFamily="2" charset="0"/>
                <a:ea typeface="Montserrat Bold"/>
                <a:cs typeface="Montserrat Bold"/>
                <a:sym typeface="Montserrat Bold"/>
              </a:rPr>
              <a:t>meddelse</a:t>
            </a:r>
            <a:r>
              <a:rPr lang="da-DK" sz="2400" noProof="0" dirty="0">
                <a:solidFill>
                  <a:srgbClr val="385C73"/>
                </a:solidFill>
                <a:latin typeface="Montserrat" panose="00000500000000000000" pitchFamily="2" charset="0"/>
                <a:ea typeface="Montserrat Bold"/>
                <a:cs typeface="Montserrat Bold"/>
                <a:sym typeface="Montserrat Bold"/>
              </a:rPr>
              <a:t> til tjenerne og HORESTA Arbejdsgiver – overgang førstkommende kalendermåneds start</a:t>
            </a: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r>
              <a:rPr lang="da-DK" sz="2400" noProof="0" dirty="0">
                <a:solidFill>
                  <a:srgbClr val="385C73"/>
                </a:solidFill>
                <a:latin typeface="Montserrat" panose="00000500000000000000" pitchFamily="2" charset="0"/>
                <a:ea typeface="Montserrat Bold"/>
                <a:cs typeface="Montserrat Bold"/>
                <a:sym typeface="Montserrat Bold"/>
              </a:rPr>
              <a:t>Ingen må gå ned i løn pga. overgangen</a:t>
            </a: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r>
              <a:rPr lang="da-DK" sz="2400" noProof="0" dirty="0">
                <a:solidFill>
                  <a:srgbClr val="385C73"/>
                </a:solidFill>
                <a:latin typeface="Montserrat" panose="00000500000000000000" pitchFamily="2" charset="0"/>
                <a:ea typeface="Montserrat Bold"/>
                <a:cs typeface="Montserrat Bold"/>
                <a:sym typeface="Montserrat Bold"/>
              </a:rPr>
              <a:t>Der kan modregnes i det personlige tillæg</a:t>
            </a: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r>
              <a:rPr lang="da-DK" sz="2400" noProof="0" dirty="0">
                <a:solidFill>
                  <a:srgbClr val="385C73"/>
                </a:solidFill>
                <a:latin typeface="Montserrat" panose="00000500000000000000" pitchFamily="2" charset="0"/>
                <a:ea typeface="Montserrat Bold"/>
                <a:cs typeface="Montserrat Bold"/>
                <a:sym typeface="Montserrat Bold"/>
              </a:rPr>
              <a:t>Pligt til at uddanne tillærte tjenere (dem med mere end 2 års tjenererfaring og som er fyldt 25 år og har 9 måneders </a:t>
            </a:r>
            <a:r>
              <a:rPr lang="da-DK" sz="2400" noProof="0" dirty="0" err="1">
                <a:solidFill>
                  <a:srgbClr val="385C73"/>
                </a:solidFill>
                <a:latin typeface="Montserrat" panose="00000500000000000000" pitchFamily="2" charset="0"/>
                <a:ea typeface="Montserrat Bold"/>
                <a:cs typeface="Montserrat Bold"/>
                <a:sym typeface="Montserrat Bold"/>
              </a:rPr>
              <a:t>anc</a:t>
            </a:r>
            <a:r>
              <a:rPr lang="da-DK" sz="2400" noProof="0" dirty="0">
                <a:solidFill>
                  <a:srgbClr val="385C73"/>
                </a:solidFill>
                <a:latin typeface="Montserrat" panose="00000500000000000000" pitchFamily="2" charset="0"/>
                <a:ea typeface="Montserrat Bold"/>
                <a:cs typeface="Montserrat Bold"/>
                <a:sym typeface="Montserrat Bold"/>
              </a:rPr>
              <a:t>. på virksomheden)</a:t>
            </a: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r>
              <a:rPr lang="da-DK" sz="2400" noProof="0" dirty="0">
                <a:solidFill>
                  <a:srgbClr val="385C73"/>
                </a:solidFill>
                <a:latin typeface="Montserrat" panose="00000500000000000000" pitchFamily="2" charset="0"/>
                <a:ea typeface="Montserrat Bold"/>
                <a:cs typeface="Montserrat Bold"/>
                <a:sym typeface="Montserrat Bold"/>
              </a:rPr>
              <a:t>Foregår ved EUV 1 forløb (max. 20 uger på skole) – fastsættes ud fra virksomhedens drift og hurtigst muligt for tjeneren</a:t>
            </a: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p:txBody>
      </p:sp>
      <p:sp>
        <p:nvSpPr>
          <p:cNvPr id="8" name="AutoShape 8">
            <a:extLst>
              <a:ext uri="{FF2B5EF4-FFF2-40B4-BE49-F238E27FC236}">
                <a16:creationId xmlns:a16="http://schemas.microsoft.com/office/drawing/2014/main" id="{44279760-B03D-CCC5-9E81-C4B13D59124C}"/>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3694590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5" name="Freeform 5"/>
          <p:cNvSpPr/>
          <p:nvPr/>
        </p:nvSpPr>
        <p:spPr>
          <a:xfrm>
            <a:off x="1890233" y="-532093"/>
            <a:ext cx="16386044" cy="10917202"/>
          </a:xfrm>
          <a:custGeom>
            <a:avLst/>
            <a:gdLst/>
            <a:ahLst/>
            <a:cxnLst/>
            <a:rect l="l" t="t" r="r" b="b"/>
            <a:pathLst>
              <a:path w="16386044" h="10917202">
                <a:moveTo>
                  <a:pt x="0" y="0"/>
                </a:moveTo>
                <a:lnTo>
                  <a:pt x="16386044" y="0"/>
                </a:lnTo>
                <a:lnTo>
                  <a:pt x="16386044" y="10917202"/>
                </a:lnTo>
                <a:lnTo>
                  <a:pt x="0" y="10917202"/>
                </a:lnTo>
                <a:lnTo>
                  <a:pt x="0" y="0"/>
                </a:lnTo>
                <a:close/>
              </a:path>
            </a:pathLst>
          </a:custGeom>
          <a:blipFill>
            <a:blip r:embed="rId2">
              <a:alphaModFix amt="32999"/>
            </a:blip>
            <a:stretch>
              <a:fillRect/>
            </a:stretch>
          </a:blipFill>
        </p:spPr>
        <p:txBody>
          <a:bodyPr/>
          <a:lstStyle/>
          <a:p>
            <a:endParaRPr lang="da-DK" noProof="0" dirty="0"/>
          </a:p>
        </p:txBody>
      </p:sp>
      <p:grpSp>
        <p:nvGrpSpPr>
          <p:cNvPr id="6" name="Group 6"/>
          <p:cNvGrpSpPr/>
          <p:nvPr/>
        </p:nvGrpSpPr>
        <p:grpSpPr>
          <a:xfrm>
            <a:off x="4793640" y="3886748"/>
            <a:ext cx="8700721" cy="2704551"/>
            <a:chOff x="0" y="-114300"/>
            <a:chExt cx="2291548" cy="652103"/>
          </a:xfrm>
        </p:grpSpPr>
        <p:sp>
          <p:nvSpPr>
            <p:cNvPr id="7" name="Freeform 7"/>
            <p:cNvSpPr/>
            <p:nvPr/>
          </p:nvSpPr>
          <p:spPr>
            <a:xfrm>
              <a:off x="0" y="-50127"/>
              <a:ext cx="2291548" cy="551185"/>
            </a:xfrm>
            <a:custGeom>
              <a:avLst/>
              <a:gdLst/>
              <a:ahLst/>
              <a:cxnLst/>
              <a:rect l="l" t="t" r="r" b="b"/>
              <a:pathLst>
                <a:path w="2291548" h="433393">
                  <a:moveTo>
                    <a:pt x="0" y="0"/>
                  </a:moveTo>
                  <a:lnTo>
                    <a:pt x="2291548" y="0"/>
                  </a:lnTo>
                  <a:lnTo>
                    <a:pt x="2291548" y="433393"/>
                  </a:lnTo>
                  <a:lnTo>
                    <a:pt x="0" y="433393"/>
                  </a:lnTo>
                  <a:close/>
                </a:path>
              </a:pathLst>
            </a:custGeom>
            <a:solidFill>
              <a:srgbClr val="6CA1AF"/>
            </a:solidFill>
          </p:spPr>
          <p:txBody>
            <a:bodyPr/>
            <a:lstStyle/>
            <a:p>
              <a:endParaRPr lang="da-DK" noProof="0" dirty="0"/>
            </a:p>
          </p:txBody>
        </p:sp>
        <p:sp>
          <p:nvSpPr>
            <p:cNvPr id="8" name="TextBox 8"/>
            <p:cNvSpPr txBox="1"/>
            <p:nvPr/>
          </p:nvSpPr>
          <p:spPr>
            <a:xfrm>
              <a:off x="0" y="-114300"/>
              <a:ext cx="2291548" cy="652103"/>
            </a:xfrm>
            <a:prstGeom prst="rect">
              <a:avLst/>
            </a:prstGeom>
          </p:spPr>
          <p:txBody>
            <a:bodyPr lIns="50800" tIns="50800" rIns="50800" bIns="50800" rtlCol="0" anchor="ctr"/>
            <a:lstStyle/>
            <a:p>
              <a:pPr algn="ctr">
                <a:lnSpc>
                  <a:spcPts val="8539"/>
                </a:lnSpc>
              </a:pPr>
              <a:r>
                <a:rPr lang="da-DK" sz="6099" b="1" noProof="0" dirty="0">
                  <a:solidFill>
                    <a:srgbClr val="FFFFFF"/>
                  </a:solidFill>
                  <a:latin typeface="Montserrat Bold"/>
                  <a:ea typeface="Montserrat Bold"/>
                  <a:cs typeface="Montserrat Bold"/>
                  <a:sym typeface="Montserrat Bold"/>
                </a:rPr>
                <a:t>TAK FOR DIN DELTAGELSE</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0EA7A2D0-1A04-0BFA-E41E-CADB4F619A19}"/>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A09192BA-4C14-1790-98B8-05024CB32946}"/>
              </a:ext>
            </a:extLst>
          </p:cNvPr>
          <p:cNvSpPr txBox="1"/>
          <p:nvPr/>
        </p:nvSpPr>
        <p:spPr>
          <a:xfrm>
            <a:off x="2456883" y="1593387"/>
            <a:ext cx="11221707" cy="641290"/>
          </a:xfrm>
          <a:prstGeom prst="rect">
            <a:avLst/>
          </a:prstGeom>
        </p:spPr>
        <p:txBody>
          <a:bodyPr lIns="0" tIns="0" rIns="0" bIns="0" rtlCol="0" anchor="t">
            <a:spAutoFit/>
          </a:bodyPr>
          <a:lstStyle/>
          <a:p>
            <a:pPr marL="0" lvl="0" indent="0" algn="l">
              <a:lnSpc>
                <a:spcPts val="4946"/>
              </a:lnSpc>
              <a:spcBef>
                <a:spcPct val="0"/>
              </a:spcBef>
            </a:pPr>
            <a:r>
              <a:rPr lang="da-DK" sz="4538" b="1" noProof="0" dirty="0">
                <a:solidFill>
                  <a:srgbClr val="385C73"/>
                </a:solidFill>
                <a:latin typeface="Montserrat Bold"/>
                <a:ea typeface="Montserrat Bold"/>
                <a:cs typeface="Montserrat Bold"/>
                <a:sym typeface="Montserrat Bold"/>
              </a:rPr>
              <a:t>Opkvalificeringsaftale</a:t>
            </a:r>
          </a:p>
        </p:txBody>
      </p:sp>
      <p:sp>
        <p:nvSpPr>
          <p:cNvPr id="6" name="TextBox 6">
            <a:extLst>
              <a:ext uri="{FF2B5EF4-FFF2-40B4-BE49-F238E27FC236}">
                <a16:creationId xmlns:a16="http://schemas.microsoft.com/office/drawing/2014/main" id="{5688A569-37D1-E007-FDA9-4643D2A0BE90}"/>
              </a:ext>
            </a:extLst>
          </p:cNvPr>
          <p:cNvSpPr txBox="1"/>
          <p:nvPr/>
        </p:nvSpPr>
        <p:spPr>
          <a:xfrm>
            <a:off x="2464587" y="2705100"/>
            <a:ext cx="14154717" cy="839076"/>
          </a:xfrm>
          <a:prstGeom prst="rect">
            <a:avLst/>
          </a:prstGeom>
        </p:spPr>
        <p:txBody>
          <a:bodyPr wrap="square" lIns="0" tIns="0" rIns="0" bIns="0" rtlCol="0" anchor="t">
            <a:spAutoFit/>
          </a:bodyPr>
          <a:lstStyle/>
          <a:p>
            <a:pPr algn="l">
              <a:lnSpc>
                <a:spcPts val="3426"/>
              </a:lnSpc>
            </a:pPr>
            <a:endParaRPr lang="da-DK" sz="2400" noProof="0" dirty="0">
              <a:solidFill>
                <a:srgbClr val="385C73"/>
              </a:solidFill>
              <a:latin typeface="Montserrat" panose="00000500000000000000" pitchFamily="2" charset="0"/>
              <a:ea typeface="Montserrat"/>
              <a:cs typeface="Montserrat"/>
              <a:sym typeface="Montserrat Bold"/>
            </a:endParaRPr>
          </a:p>
          <a:p>
            <a:pPr algn="l">
              <a:lnSpc>
                <a:spcPts val="3426"/>
              </a:lnSpc>
            </a:pPr>
            <a:endParaRPr lang="da-DK" sz="2400" b="1" noProof="0" dirty="0">
              <a:solidFill>
                <a:srgbClr val="385C73"/>
              </a:solidFill>
              <a:latin typeface="Montserrat Bold"/>
              <a:ea typeface="Montserrat"/>
              <a:cs typeface="Montserrat"/>
              <a:sym typeface="Montserrat Bold"/>
            </a:endParaRPr>
          </a:p>
        </p:txBody>
      </p:sp>
      <p:sp>
        <p:nvSpPr>
          <p:cNvPr id="8" name="AutoShape 8">
            <a:extLst>
              <a:ext uri="{FF2B5EF4-FFF2-40B4-BE49-F238E27FC236}">
                <a16:creationId xmlns:a16="http://schemas.microsoft.com/office/drawing/2014/main" id="{E7D3857A-CBC3-10D8-7217-04C89E65E3CC}"/>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pic>
        <p:nvPicPr>
          <p:cNvPr id="2" name="Billede 1">
            <a:extLst>
              <a:ext uri="{FF2B5EF4-FFF2-40B4-BE49-F238E27FC236}">
                <a16:creationId xmlns:a16="http://schemas.microsoft.com/office/drawing/2014/main" id="{6D9E42E7-D968-416B-6BE9-B8815CDFBA95}"/>
              </a:ext>
            </a:extLst>
          </p:cNvPr>
          <p:cNvPicPr>
            <a:picLocks noChangeAspect="1"/>
          </p:cNvPicPr>
          <p:nvPr/>
        </p:nvPicPr>
        <p:blipFill>
          <a:blip r:embed="rId2"/>
          <a:stretch>
            <a:fillRect/>
          </a:stretch>
        </p:blipFill>
        <p:spPr>
          <a:xfrm>
            <a:off x="4876800" y="2708030"/>
            <a:ext cx="8610600" cy="7236069"/>
          </a:xfrm>
          <a:prstGeom prst="rect">
            <a:avLst/>
          </a:prstGeom>
        </p:spPr>
      </p:pic>
    </p:spTree>
    <p:extLst>
      <p:ext uri="{BB962C8B-B14F-4D97-AF65-F5344CB8AC3E}">
        <p14:creationId xmlns:p14="http://schemas.microsoft.com/office/powerpoint/2010/main" val="3834175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3ACB6D75-6A3E-4836-D082-9081F1D813C9}"/>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20DD7705-FD00-0D7C-BBE8-3BAD6CB3FFF5}"/>
              </a:ext>
            </a:extLst>
          </p:cNvPr>
          <p:cNvSpPr txBox="1"/>
          <p:nvPr/>
        </p:nvSpPr>
        <p:spPr>
          <a:xfrm>
            <a:off x="2456883" y="1593387"/>
            <a:ext cx="11221707" cy="641290"/>
          </a:xfrm>
          <a:prstGeom prst="rect">
            <a:avLst/>
          </a:prstGeom>
        </p:spPr>
        <p:txBody>
          <a:bodyPr lIns="0" tIns="0" rIns="0" bIns="0" rtlCol="0" anchor="t">
            <a:spAutoFit/>
          </a:bodyPr>
          <a:lstStyle/>
          <a:p>
            <a:pPr marL="0" lvl="0" indent="0" algn="l">
              <a:lnSpc>
                <a:spcPts val="4946"/>
              </a:lnSpc>
              <a:spcBef>
                <a:spcPct val="0"/>
              </a:spcBef>
            </a:pPr>
            <a:r>
              <a:rPr lang="da-DK" sz="4538" b="1" noProof="0" dirty="0">
                <a:solidFill>
                  <a:srgbClr val="385C73"/>
                </a:solidFill>
                <a:latin typeface="Montserrat Bold"/>
                <a:ea typeface="Montserrat Bold"/>
                <a:cs typeface="Montserrat Bold"/>
                <a:sym typeface="Montserrat Bold"/>
              </a:rPr>
              <a:t>Opkvalificeringsaftale</a:t>
            </a:r>
          </a:p>
        </p:txBody>
      </p:sp>
      <p:sp>
        <p:nvSpPr>
          <p:cNvPr id="6" name="TextBox 6">
            <a:extLst>
              <a:ext uri="{FF2B5EF4-FFF2-40B4-BE49-F238E27FC236}">
                <a16:creationId xmlns:a16="http://schemas.microsoft.com/office/drawing/2014/main" id="{1C1109AD-9BE3-06B8-1404-24709BF60168}"/>
              </a:ext>
            </a:extLst>
          </p:cNvPr>
          <p:cNvSpPr txBox="1"/>
          <p:nvPr/>
        </p:nvSpPr>
        <p:spPr>
          <a:xfrm>
            <a:off x="2456883" y="2695295"/>
            <a:ext cx="14154717" cy="5199244"/>
          </a:xfrm>
          <a:prstGeom prst="rect">
            <a:avLst/>
          </a:prstGeom>
        </p:spPr>
        <p:txBody>
          <a:bodyPr wrap="square" lIns="0" tIns="0" rIns="0" bIns="0" rtlCol="0" anchor="t">
            <a:spAutoFit/>
          </a:bodyPr>
          <a:lstStyle/>
          <a:p>
            <a:pPr algn="l">
              <a:lnSpc>
                <a:spcPts val="3426"/>
              </a:lnSpc>
            </a:pPr>
            <a:endParaRPr lang="da-DK" sz="2400" noProof="0" dirty="0">
              <a:solidFill>
                <a:srgbClr val="385C73"/>
              </a:solidFill>
              <a:latin typeface="Montserrat" panose="00000500000000000000" pitchFamily="2" charset="0"/>
              <a:ea typeface="Montserrat"/>
              <a:cs typeface="Montserrat"/>
              <a:sym typeface="Montserrat Bold"/>
            </a:endParaRPr>
          </a:p>
          <a:p>
            <a:pPr algn="l">
              <a:lnSpc>
                <a:spcPts val="3426"/>
              </a:lnSpc>
            </a:pPr>
            <a:r>
              <a:rPr lang="da-DK" sz="2400" noProof="0" dirty="0">
                <a:solidFill>
                  <a:srgbClr val="385C73"/>
                </a:solidFill>
                <a:latin typeface="Montserrat" panose="00000500000000000000" pitchFamily="2" charset="0"/>
                <a:ea typeface="Montserrat Bold"/>
                <a:cs typeface="Montserrat Bold"/>
                <a:sym typeface="Montserrat Bold"/>
              </a:rPr>
              <a:t>HUSK at få tiltrådt, hvis du vil bruge aftalen</a:t>
            </a: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r>
              <a:rPr lang="da-DK" sz="2400" noProof="0" dirty="0">
                <a:solidFill>
                  <a:srgbClr val="385C73"/>
                </a:solidFill>
                <a:latin typeface="Montserrat" panose="00000500000000000000" pitchFamily="2" charset="0"/>
                <a:ea typeface="Montserrat Bold"/>
                <a:cs typeface="Montserrat Bold"/>
                <a:sym typeface="Montserrat Bold"/>
              </a:rPr>
              <a:t>HUSK at få uddannet – og søgt lønrefusion via </a:t>
            </a:r>
            <a:r>
              <a:rPr lang="da-DK" sz="2400" noProof="0" dirty="0" err="1">
                <a:solidFill>
                  <a:srgbClr val="385C73"/>
                </a:solidFill>
                <a:latin typeface="Montserrat" panose="00000500000000000000" pitchFamily="2" charset="0"/>
                <a:ea typeface="Montserrat Bold"/>
                <a:cs typeface="Montserrat Bold"/>
                <a:sym typeface="Montserrat Bold"/>
              </a:rPr>
              <a:t>PensionDanmark</a:t>
            </a: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r>
              <a:rPr lang="da-DK" sz="2400" noProof="0" dirty="0">
                <a:solidFill>
                  <a:srgbClr val="385C73"/>
                </a:solidFill>
                <a:latin typeface="Montserrat" panose="00000500000000000000" pitchFamily="2" charset="0"/>
                <a:ea typeface="Montserrat Bold"/>
                <a:cs typeface="Montserrat Bold"/>
                <a:sym typeface="Montserrat Bold"/>
              </a:rPr>
              <a:t>Opkvalificeringsaftalen kan opsiges af 3F – Vi har den I to overenskomstperioder – derfor skal vi vise at bruger den!</a:t>
            </a: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p:txBody>
      </p:sp>
      <p:sp>
        <p:nvSpPr>
          <p:cNvPr id="8" name="AutoShape 8">
            <a:extLst>
              <a:ext uri="{FF2B5EF4-FFF2-40B4-BE49-F238E27FC236}">
                <a16:creationId xmlns:a16="http://schemas.microsoft.com/office/drawing/2014/main" id="{3E78BC93-7585-DDF0-B40F-813398C2FF6D}"/>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1775723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D4C5FB3F-7273-3D9F-2491-3DF68347579B}"/>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982463B1-430D-1120-B084-752D28ED3B80}"/>
              </a:ext>
            </a:extLst>
          </p:cNvPr>
          <p:cNvSpPr txBox="1"/>
          <p:nvPr/>
        </p:nvSpPr>
        <p:spPr>
          <a:xfrm>
            <a:off x="2456883" y="936408"/>
            <a:ext cx="11221707" cy="1256754"/>
          </a:xfrm>
          <a:prstGeom prst="rect">
            <a:avLst/>
          </a:prstGeom>
        </p:spPr>
        <p:txBody>
          <a:bodyPr lIns="0" tIns="0" rIns="0" bIns="0" rtlCol="0" anchor="t">
            <a:spAutoFit/>
          </a:bodyPr>
          <a:lstStyle/>
          <a:p>
            <a:pPr marL="0" lvl="0" indent="0" algn="l">
              <a:lnSpc>
                <a:spcPts val="4946"/>
              </a:lnSpc>
              <a:spcBef>
                <a:spcPct val="0"/>
              </a:spcBef>
            </a:pPr>
            <a:r>
              <a:rPr lang="da-DK" sz="4538" b="1" noProof="0" dirty="0">
                <a:solidFill>
                  <a:srgbClr val="385C73"/>
                </a:solidFill>
                <a:latin typeface="Montserrat Bold"/>
                <a:ea typeface="Montserrat Bold"/>
                <a:cs typeface="Montserrat Bold"/>
                <a:sym typeface="Montserrat Bold"/>
              </a:rPr>
              <a:t>Opkvalificeringsaftale – beregner klar til jer</a:t>
            </a:r>
          </a:p>
        </p:txBody>
      </p:sp>
      <p:sp>
        <p:nvSpPr>
          <p:cNvPr id="6" name="TextBox 6">
            <a:extLst>
              <a:ext uri="{FF2B5EF4-FFF2-40B4-BE49-F238E27FC236}">
                <a16:creationId xmlns:a16="http://schemas.microsoft.com/office/drawing/2014/main" id="{390E8C4A-A2CB-DE3B-CEA3-80BF4812E1BE}"/>
              </a:ext>
            </a:extLst>
          </p:cNvPr>
          <p:cNvSpPr txBox="1"/>
          <p:nvPr/>
        </p:nvSpPr>
        <p:spPr>
          <a:xfrm>
            <a:off x="2456883" y="2695295"/>
            <a:ext cx="14154717" cy="839076"/>
          </a:xfrm>
          <a:prstGeom prst="rect">
            <a:avLst/>
          </a:prstGeom>
        </p:spPr>
        <p:txBody>
          <a:bodyPr wrap="square" lIns="0" tIns="0" rIns="0" bIns="0" rtlCol="0" anchor="t">
            <a:spAutoFit/>
          </a:bodyPr>
          <a:lstStyle/>
          <a:p>
            <a:pPr algn="l">
              <a:lnSpc>
                <a:spcPts val="3426"/>
              </a:lnSpc>
            </a:pPr>
            <a:endParaRPr lang="da-DK" sz="2400" noProof="0" dirty="0">
              <a:solidFill>
                <a:srgbClr val="385C73"/>
              </a:solidFill>
              <a:latin typeface="Montserrat" panose="00000500000000000000" pitchFamily="2" charset="0"/>
              <a:ea typeface="Montserrat"/>
              <a:cs typeface="Montserrat"/>
              <a:sym typeface="Montserrat Bold"/>
            </a:endParaRPr>
          </a:p>
          <a:p>
            <a:pPr algn="l">
              <a:lnSpc>
                <a:spcPts val="3426"/>
              </a:lnSpc>
            </a:pPr>
            <a:endParaRPr lang="da-DK" sz="2400" b="1" noProof="0" dirty="0">
              <a:solidFill>
                <a:srgbClr val="385C73"/>
              </a:solidFill>
              <a:latin typeface="Montserrat Bold"/>
              <a:ea typeface="Montserrat"/>
              <a:cs typeface="Montserrat"/>
              <a:sym typeface="Montserrat Bold"/>
            </a:endParaRPr>
          </a:p>
        </p:txBody>
      </p:sp>
      <p:sp>
        <p:nvSpPr>
          <p:cNvPr id="8" name="AutoShape 8">
            <a:extLst>
              <a:ext uri="{FF2B5EF4-FFF2-40B4-BE49-F238E27FC236}">
                <a16:creationId xmlns:a16="http://schemas.microsoft.com/office/drawing/2014/main" id="{2E409DFF-37C5-29D5-BB57-732EFE24455B}"/>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pic>
        <p:nvPicPr>
          <p:cNvPr id="9" name="Billede 8">
            <a:extLst>
              <a:ext uri="{FF2B5EF4-FFF2-40B4-BE49-F238E27FC236}">
                <a16:creationId xmlns:a16="http://schemas.microsoft.com/office/drawing/2014/main" id="{08AAD7DB-69C5-0C87-10DE-300FA15A08B9}"/>
              </a:ext>
            </a:extLst>
          </p:cNvPr>
          <p:cNvPicPr>
            <a:picLocks noChangeAspect="1"/>
          </p:cNvPicPr>
          <p:nvPr/>
        </p:nvPicPr>
        <p:blipFill>
          <a:blip r:embed="rId2"/>
          <a:stretch>
            <a:fillRect/>
          </a:stretch>
        </p:blipFill>
        <p:spPr>
          <a:xfrm>
            <a:off x="2887498" y="2904847"/>
            <a:ext cx="10820400" cy="6867525"/>
          </a:xfrm>
          <a:prstGeom prst="rect">
            <a:avLst/>
          </a:prstGeom>
        </p:spPr>
      </p:pic>
    </p:spTree>
    <p:extLst>
      <p:ext uri="{BB962C8B-B14F-4D97-AF65-F5344CB8AC3E}">
        <p14:creationId xmlns:p14="http://schemas.microsoft.com/office/powerpoint/2010/main" val="197907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1C59356D-4338-34D7-1B2A-234CFDC6B409}"/>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524E0C7C-AD9A-BB36-4960-FD798AD0F419}"/>
              </a:ext>
            </a:extLst>
          </p:cNvPr>
          <p:cNvSpPr txBox="1"/>
          <p:nvPr/>
        </p:nvSpPr>
        <p:spPr>
          <a:xfrm>
            <a:off x="2456883" y="1593387"/>
            <a:ext cx="11221707" cy="641290"/>
          </a:xfrm>
          <a:prstGeom prst="rect">
            <a:avLst/>
          </a:prstGeom>
        </p:spPr>
        <p:txBody>
          <a:bodyPr lIns="0" tIns="0" rIns="0" bIns="0" rtlCol="0" anchor="t">
            <a:spAutoFit/>
          </a:bodyPr>
          <a:lstStyle/>
          <a:p>
            <a:pPr marL="0" lvl="0" indent="0" algn="l">
              <a:lnSpc>
                <a:spcPts val="4946"/>
              </a:lnSpc>
              <a:spcBef>
                <a:spcPct val="0"/>
              </a:spcBef>
            </a:pPr>
            <a:r>
              <a:rPr lang="da-DK" sz="4538" b="1" noProof="0" dirty="0">
                <a:solidFill>
                  <a:srgbClr val="385C73"/>
                </a:solidFill>
                <a:latin typeface="Montserrat Bold"/>
                <a:ea typeface="Montserrat Bold"/>
                <a:cs typeface="Montserrat Bold"/>
                <a:sym typeface="Montserrat Bold"/>
              </a:rPr>
              <a:t>Rejse ventepenge </a:t>
            </a:r>
          </a:p>
        </p:txBody>
      </p:sp>
      <p:sp>
        <p:nvSpPr>
          <p:cNvPr id="6" name="TextBox 6">
            <a:extLst>
              <a:ext uri="{FF2B5EF4-FFF2-40B4-BE49-F238E27FC236}">
                <a16:creationId xmlns:a16="http://schemas.microsoft.com/office/drawing/2014/main" id="{87CA9B9F-804F-37BA-EFB5-CCCAFF882C7C}"/>
              </a:ext>
            </a:extLst>
          </p:cNvPr>
          <p:cNvSpPr txBox="1"/>
          <p:nvPr/>
        </p:nvSpPr>
        <p:spPr>
          <a:xfrm>
            <a:off x="2456883" y="2695295"/>
            <a:ext cx="14154717" cy="3019160"/>
          </a:xfrm>
          <a:prstGeom prst="rect">
            <a:avLst/>
          </a:prstGeom>
        </p:spPr>
        <p:txBody>
          <a:bodyPr wrap="square" lIns="0" tIns="0" rIns="0" bIns="0" rtlCol="0" anchor="t">
            <a:spAutoFit/>
          </a:bodyPr>
          <a:lstStyle/>
          <a:p>
            <a:pPr algn="l">
              <a:lnSpc>
                <a:spcPts val="3426"/>
              </a:lnSpc>
            </a:pPr>
            <a:endParaRPr lang="da-DK" sz="2400" noProof="0" dirty="0">
              <a:solidFill>
                <a:srgbClr val="385C73"/>
              </a:solidFill>
              <a:latin typeface="Montserrat" panose="00000500000000000000" pitchFamily="2" charset="0"/>
              <a:ea typeface="Montserrat"/>
              <a:cs typeface="Montserrat"/>
              <a:sym typeface="Montserrat Bold"/>
            </a:endParaRPr>
          </a:p>
          <a:p>
            <a:pPr algn="l">
              <a:lnSpc>
                <a:spcPts val="3426"/>
              </a:lnSpc>
            </a:pPr>
            <a:r>
              <a:rPr lang="da-DK" sz="2400" noProof="0" dirty="0">
                <a:solidFill>
                  <a:srgbClr val="385C73"/>
                </a:solidFill>
                <a:latin typeface="Montserrat" panose="00000500000000000000" pitchFamily="2" charset="0"/>
                <a:ea typeface="Montserrat"/>
                <a:cs typeface="Montserrat"/>
                <a:sym typeface="Montserrat Bold"/>
              </a:rPr>
              <a:t>Rejse- og ventepenge for tjenerreserver og gastronomreserver udgår af overenskomsten!</a:t>
            </a:r>
          </a:p>
          <a:p>
            <a:pPr algn="l">
              <a:lnSpc>
                <a:spcPts val="3426"/>
              </a:lnSpc>
            </a:pPr>
            <a:endParaRPr lang="da-DK" sz="2400" b="1" noProof="0" dirty="0">
              <a:solidFill>
                <a:srgbClr val="385C73"/>
              </a:solidFill>
              <a:latin typeface="Montserrat" panose="00000500000000000000" pitchFamily="2" charset="0"/>
              <a:ea typeface="Montserrat"/>
              <a:cs typeface="Montserrat"/>
              <a:sym typeface="Montserrat Bold"/>
            </a:endParaRPr>
          </a:p>
          <a:p>
            <a:pPr algn="l">
              <a:lnSpc>
                <a:spcPts val="3426"/>
              </a:lnSpc>
            </a:pPr>
            <a:r>
              <a:rPr lang="da-DK" sz="2400" noProof="0" dirty="0">
                <a:solidFill>
                  <a:srgbClr val="385C73"/>
                </a:solidFill>
                <a:latin typeface="Montserrat" panose="00000500000000000000" pitchFamily="2" charset="0"/>
                <a:ea typeface="Montserrat"/>
                <a:cs typeface="Montserrat"/>
                <a:sym typeface="Montserrat Bold"/>
              </a:rPr>
              <a:t>I dag:</a:t>
            </a:r>
          </a:p>
          <a:p>
            <a:pPr algn="l">
              <a:lnSpc>
                <a:spcPts val="3426"/>
              </a:lnSpc>
            </a:pPr>
            <a:r>
              <a:rPr lang="da-DK" sz="2400" noProof="0" dirty="0">
                <a:solidFill>
                  <a:srgbClr val="385C73"/>
                </a:solidFill>
                <a:latin typeface="Montserrat" panose="00000500000000000000" pitchFamily="2" charset="0"/>
                <a:ea typeface="Montserrat"/>
                <a:cs typeface="Montserrat"/>
                <a:sym typeface="Montserrat Bold"/>
              </a:rPr>
              <a:t>Rejse ventepenge fra reservens privatadresse – hvis mere end samlet 15 km – betales rejsegodtgørelse samt 50 kr. pr. time for rejse/ventetiden</a:t>
            </a:r>
            <a:endParaRPr lang="da-DK" sz="2400" noProof="0" dirty="0">
              <a:solidFill>
                <a:srgbClr val="385C73"/>
              </a:solidFill>
              <a:latin typeface="Montserrat Bold"/>
              <a:ea typeface="Montserrat"/>
              <a:cs typeface="Montserrat"/>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p:txBody>
      </p:sp>
      <p:sp>
        <p:nvSpPr>
          <p:cNvPr id="8" name="AutoShape 8">
            <a:extLst>
              <a:ext uri="{FF2B5EF4-FFF2-40B4-BE49-F238E27FC236}">
                <a16:creationId xmlns:a16="http://schemas.microsoft.com/office/drawing/2014/main" id="{DDC376BD-BB49-A059-9B97-9F9706EE25B5}"/>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1987316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BAA15199-506D-7F0F-76A9-7BF73F658C25}"/>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7795AB7C-AE85-5C2C-F5AE-87FBCFA1E2CE}"/>
              </a:ext>
            </a:extLst>
          </p:cNvPr>
          <p:cNvSpPr txBox="1"/>
          <p:nvPr/>
        </p:nvSpPr>
        <p:spPr>
          <a:xfrm>
            <a:off x="2456883" y="1593387"/>
            <a:ext cx="11221707" cy="641290"/>
          </a:xfrm>
          <a:prstGeom prst="rect">
            <a:avLst/>
          </a:prstGeom>
        </p:spPr>
        <p:txBody>
          <a:bodyPr lIns="0" tIns="0" rIns="0" bIns="0" rtlCol="0" anchor="t">
            <a:spAutoFit/>
          </a:bodyPr>
          <a:lstStyle/>
          <a:p>
            <a:pPr marL="0" lvl="0" indent="0" algn="l">
              <a:lnSpc>
                <a:spcPts val="4946"/>
              </a:lnSpc>
              <a:spcBef>
                <a:spcPct val="0"/>
              </a:spcBef>
            </a:pPr>
            <a:r>
              <a:rPr lang="da-DK" sz="4538" b="1" noProof="0" dirty="0">
                <a:solidFill>
                  <a:srgbClr val="385C73"/>
                </a:solidFill>
                <a:latin typeface="Montserrat Bold"/>
                <a:ea typeface="Montserrat Bold"/>
                <a:cs typeface="Montserrat Bold"/>
                <a:sym typeface="Montserrat Bold"/>
              </a:rPr>
              <a:t>Fagfleksibilitet for ungarbejdere</a:t>
            </a:r>
          </a:p>
        </p:txBody>
      </p:sp>
      <p:sp>
        <p:nvSpPr>
          <p:cNvPr id="6" name="TextBox 6">
            <a:extLst>
              <a:ext uri="{FF2B5EF4-FFF2-40B4-BE49-F238E27FC236}">
                <a16:creationId xmlns:a16="http://schemas.microsoft.com/office/drawing/2014/main" id="{62F6F188-7913-E6B0-F93B-EF4E376DE197}"/>
              </a:ext>
            </a:extLst>
          </p:cNvPr>
          <p:cNvSpPr txBox="1"/>
          <p:nvPr/>
        </p:nvSpPr>
        <p:spPr>
          <a:xfrm>
            <a:off x="2456883" y="2695295"/>
            <a:ext cx="14154717" cy="9159302"/>
          </a:xfrm>
          <a:prstGeom prst="rect">
            <a:avLst/>
          </a:prstGeom>
        </p:spPr>
        <p:txBody>
          <a:bodyPr wrap="square" lIns="0" tIns="0" rIns="0" bIns="0" rtlCol="0" anchor="t">
            <a:spAutoFit/>
          </a:bodyPr>
          <a:lstStyle/>
          <a:p>
            <a:pPr algn="l">
              <a:lnSpc>
                <a:spcPts val="3426"/>
              </a:lnSpc>
            </a:pPr>
            <a:r>
              <a:rPr lang="da-DK" sz="2400" b="1" noProof="0" dirty="0">
                <a:solidFill>
                  <a:srgbClr val="385C73"/>
                </a:solidFill>
                <a:latin typeface="Montserrat" panose="00000500000000000000" pitchFamily="2" charset="0"/>
                <a:ea typeface="Montserrat"/>
                <a:cs typeface="Montserrat"/>
                <a:sym typeface="Montserrat Bold"/>
              </a:rPr>
              <a:t>Flex ung</a:t>
            </a:r>
            <a:r>
              <a:rPr lang="da-DK" sz="2400" noProof="0" dirty="0">
                <a:solidFill>
                  <a:srgbClr val="385C73"/>
                </a:solidFill>
                <a:latin typeface="Montserrat" panose="00000500000000000000" pitchFamily="2" charset="0"/>
                <a:ea typeface="Montserrat"/>
                <a:cs typeface="Montserrat"/>
                <a:sym typeface="Montserrat Bold"/>
              </a:rPr>
              <a:t> – under 18 år</a:t>
            </a:r>
          </a:p>
          <a:p>
            <a:pPr algn="l">
              <a:lnSpc>
                <a:spcPts val="3426"/>
              </a:lnSpc>
            </a:pPr>
            <a:endParaRPr lang="da-DK" sz="2400" noProof="0" dirty="0">
              <a:solidFill>
                <a:srgbClr val="385C73"/>
              </a:solidFill>
              <a:latin typeface="Montserrat" panose="00000500000000000000" pitchFamily="2" charset="0"/>
              <a:ea typeface="Montserrat"/>
              <a:cs typeface="Montserrat"/>
              <a:sym typeface="Montserrat Bold"/>
            </a:endParaRPr>
          </a:p>
          <a:p>
            <a:pPr algn="just">
              <a:lnSpc>
                <a:spcPct val="115000"/>
              </a:lnSpc>
            </a:pPr>
            <a:r>
              <a:rPr lang="da-DK" sz="2400" noProof="0" dirty="0">
                <a:solidFill>
                  <a:srgbClr val="385C73"/>
                </a:solidFill>
                <a:latin typeface="Montserrat" panose="00000500000000000000" pitchFamily="2" charset="0"/>
              </a:rPr>
              <a:t>13 – 15-åriges (skolepligtige) effektiv arbejdstid udgør minimum 5 timer og maksimum 20 timer over en 4 ugers turnus. </a:t>
            </a:r>
            <a:r>
              <a:rPr lang="da-DK" sz="2400" b="1" noProof="0" dirty="0">
                <a:solidFill>
                  <a:srgbClr val="385C73"/>
                </a:solidFill>
                <a:latin typeface="Montserrat" panose="00000500000000000000" pitchFamily="2" charset="0"/>
              </a:rPr>
              <a:t>Kr. 75,02 pr. time</a:t>
            </a:r>
          </a:p>
          <a:p>
            <a:pPr algn="just">
              <a:lnSpc>
                <a:spcPct val="115000"/>
              </a:lnSpc>
            </a:pPr>
            <a:endParaRPr lang="da-DK" sz="2400" noProof="0" dirty="0">
              <a:solidFill>
                <a:srgbClr val="385C73"/>
              </a:solidFill>
              <a:latin typeface="Montserrat" panose="00000500000000000000" pitchFamily="2" charset="0"/>
            </a:endParaRPr>
          </a:p>
          <a:p>
            <a:pPr lvl="0" algn="just">
              <a:lnSpc>
                <a:spcPct val="115000"/>
              </a:lnSpc>
              <a:spcAft>
                <a:spcPts val="800"/>
              </a:spcAft>
            </a:pPr>
            <a:r>
              <a:rPr lang="da-DK" sz="2400" noProof="0" dirty="0">
                <a:solidFill>
                  <a:srgbClr val="385C73"/>
                </a:solidFill>
                <a:latin typeface="Montserrat" panose="00000500000000000000" pitchFamily="2" charset="0"/>
              </a:rPr>
              <a:t>15 – 17-åriges (ikke-skolepligtige) effektive arbejdstid udgør minimum 20 timer og maksimum 80 timer over en 4 ugers turnus. </a:t>
            </a:r>
            <a:r>
              <a:rPr lang="da-DK" sz="2400" b="1" noProof="0" dirty="0">
                <a:solidFill>
                  <a:srgbClr val="385C73"/>
                </a:solidFill>
                <a:latin typeface="Montserrat" panose="00000500000000000000" pitchFamily="2" charset="0"/>
              </a:rPr>
              <a:t>Kr. 92,02 pr. time</a:t>
            </a:r>
            <a:endParaRPr lang="da-DK" sz="2400" noProof="0" dirty="0">
              <a:solidFill>
                <a:srgbClr val="385C73"/>
              </a:solidFill>
              <a:latin typeface="Montserrat" panose="00000500000000000000" pitchFamily="2" charset="0"/>
            </a:endParaRPr>
          </a:p>
          <a:p>
            <a:pPr marL="457200" algn="just">
              <a:lnSpc>
                <a:spcPct val="115000"/>
              </a:lnSpc>
            </a:pPr>
            <a:r>
              <a:rPr lang="da-DK" sz="2400" noProof="0" dirty="0">
                <a:solidFill>
                  <a:srgbClr val="385C73"/>
                </a:solidFill>
                <a:latin typeface="Montserrat" panose="00000500000000000000" pitchFamily="2" charset="0"/>
              </a:rPr>
              <a:t> </a:t>
            </a:r>
          </a:p>
          <a:p>
            <a:pPr algn="just">
              <a:lnSpc>
                <a:spcPct val="115000"/>
              </a:lnSpc>
            </a:pPr>
            <a:r>
              <a:rPr lang="da-DK" sz="2400" noProof="0" dirty="0">
                <a:solidFill>
                  <a:srgbClr val="385C73"/>
                </a:solidFill>
                <a:latin typeface="Montserrat" panose="00000500000000000000" pitchFamily="2" charset="0"/>
              </a:rPr>
              <a:t>Ovennævnte maksimum begrænsninger ophæves i skole- /undervisningsfridage og skole- /undervisningsferier (maks. 10 uger pr. år)</a:t>
            </a:r>
          </a:p>
          <a:p>
            <a:pPr algn="just">
              <a:lnSpc>
                <a:spcPct val="115000"/>
              </a:lnSpc>
            </a:pPr>
            <a:r>
              <a:rPr lang="da-DK" sz="2400" noProof="0" dirty="0">
                <a:solidFill>
                  <a:srgbClr val="385C73"/>
                </a:solidFill>
                <a:latin typeface="Montserrat" panose="00000500000000000000" pitchFamily="2" charset="0"/>
              </a:rPr>
              <a:t> </a:t>
            </a:r>
          </a:p>
          <a:p>
            <a:pPr lvl="0" algn="just">
              <a:lnSpc>
                <a:spcPct val="115000"/>
              </a:lnSpc>
              <a:spcAft>
                <a:spcPts val="800"/>
              </a:spcAft>
            </a:pPr>
            <a:r>
              <a:rPr lang="da-DK" sz="2400" noProof="0" dirty="0">
                <a:solidFill>
                  <a:srgbClr val="385C73"/>
                </a:solidFill>
                <a:latin typeface="Montserrat" panose="00000500000000000000" pitchFamily="2" charset="0"/>
              </a:rPr>
              <a:t>15 – 17-åriges (ikke tilknyttet en ungdomsuddannelse) effektive arbejdstid udgør minimum 20 timer og maksimum 148 timer over en 4 ugers turnus.</a:t>
            </a:r>
          </a:p>
          <a:p>
            <a:pPr algn="just">
              <a:lnSpc>
                <a:spcPct val="115000"/>
              </a:lnSpc>
            </a:pPr>
            <a:r>
              <a:rPr lang="da-DK" sz="2400" noProof="0" dirty="0">
                <a:solidFill>
                  <a:srgbClr val="385C73"/>
                </a:solidFill>
                <a:latin typeface="Montserrat" panose="00000500000000000000" pitchFamily="2" charset="0"/>
              </a:rPr>
              <a:t> </a:t>
            </a:r>
          </a:p>
          <a:p>
            <a:pPr algn="just">
              <a:lnSpc>
                <a:spcPct val="115000"/>
              </a:lnSpc>
            </a:pPr>
            <a:r>
              <a:rPr lang="da-DK" sz="2400" noProof="0" dirty="0">
                <a:solidFill>
                  <a:srgbClr val="385C73"/>
                </a:solidFill>
                <a:latin typeface="Montserrat" panose="00000500000000000000" pitchFamily="2" charset="0"/>
              </a:rPr>
              <a:t>Arbejdstiden kan tilrettelægges over en 8 ugers turnus.</a:t>
            </a:r>
          </a:p>
          <a:p>
            <a:pPr algn="just">
              <a:lnSpc>
                <a:spcPct val="115000"/>
              </a:lnSpc>
            </a:pPr>
            <a:r>
              <a:rPr lang="da-DK" sz="2400" noProof="0" dirty="0">
                <a:solidFill>
                  <a:srgbClr val="385C73"/>
                </a:solidFill>
                <a:latin typeface="Montserrat" panose="00000500000000000000" pitchFamily="2" charset="0"/>
              </a:rPr>
              <a:t> </a:t>
            </a:r>
          </a:p>
          <a:p>
            <a:pPr algn="just">
              <a:lnSpc>
                <a:spcPct val="115000"/>
              </a:lnSpc>
            </a:pPr>
            <a:r>
              <a:rPr lang="da-DK" sz="2400" noProof="0" dirty="0">
                <a:solidFill>
                  <a:srgbClr val="385C73"/>
                </a:solidFill>
                <a:latin typeface="Montserrat" panose="00000500000000000000" pitchFamily="2" charset="0"/>
              </a:rPr>
              <a:t>Den daglige arbejdstid skal minimum udgøre 2 timer.</a:t>
            </a:r>
          </a:p>
          <a:p>
            <a:pPr algn="l">
              <a:lnSpc>
                <a:spcPts val="3426"/>
              </a:lnSpc>
            </a:pPr>
            <a:endParaRPr lang="da-DK" sz="2400" noProof="0" dirty="0">
              <a:solidFill>
                <a:srgbClr val="385C73"/>
              </a:solidFill>
              <a:latin typeface="Montserrat" panose="00000500000000000000" pitchFamily="2" charset="0"/>
              <a:ea typeface="Montserrat"/>
              <a:cs typeface="Montserrat"/>
              <a:sym typeface="Montserrat Bold"/>
            </a:endParaRPr>
          </a:p>
          <a:p>
            <a:pPr algn="l">
              <a:lnSpc>
                <a:spcPts val="3426"/>
              </a:lnSpc>
            </a:pPr>
            <a:endParaRPr lang="da-DK" sz="2400" b="1" noProof="0" dirty="0">
              <a:solidFill>
                <a:srgbClr val="385C73"/>
              </a:solidFill>
              <a:latin typeface="Montserrat Bold"/>
              <a:ea typeface="Montserrat"/>
              <a:cs typeface="Montserrat"/>
              <a:sym typeface="Montserrat Bold"/>
            </a:endParaRPr>
          </a:p>
          <a:p>
            <a:pPr algn="l">
              <a:lnSpc>
                <a:spcPts val="3426"/>
              </a:lnSpc>
            </a:pPr>
            <a:endParaRPr lang="da-DK" sz="2400" b="1" noProof="0" dirty="0">
              <a:solidFill>
                <a:srgbClr val="385C73"/>
              </a:solidFill>
              <a:latin typeface="Montserrat Bold"/>
              <a:ea typeface="Montserrat"/>
              <a:cs typeface="Montserrat"/>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p:txBody>
      </p:sp>
      <p:sp>
        <p:nvSpPr>
          <p:cNvPr id="8" name="AutoShape 8">
            <a:extLst>
              <a:ext uri="{FF2B5EF4-FFF2-40B4-BE49-F238E27FC236}">
                <a16:creationId xmlns:a16="http://schemas.microsoft.com/office/drawing/2014/main" id="{0811769F-11D6-382F-6300-4103EB30B710}"/>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3366900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5B84650D-9C35-CD90-C02B-0BA4FAF0193C}"/>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7521842C-1BFD-7297-AC8B-02AB7459D566}"/>
              </a:ext>
            </a:extLst>
          </p:cNvPr>
          <p:cNvSpPr txBox="1"/>
          <p:nvPr/>
        </p:nvSpPr>
        <p:spPr>
          <a:xfrm>
            <a:off x="2456883" y="1593387"/>
            <a:ext cx="11221707" cy="641290"/>
          </a:xfrm>
          <a:prstGeom prst="rect">
            <a:avLst/>
          </a:prstGeom>
        </p:spPr>
        <p:txBody>
          <a:bodyPr lIns="0" tIns="0" rIns="0" bIns="0" rtlCol="0" anchor="t">
            <a:spAutoFit/>
          </a:bodyPr>
          <a:lstStyle/>
          <a:p>
            <a:pPr marL="0" lvl="0" indent="0" algn="l">
              <a:lnSpc>
                <a:spcPts val="4946"/>
              </a:lnSpc>
              <a:spcBef>
                <a:spcPct val="0"/>
              </a:spcBef>
            </a:pPr>
            <a:r>
              <a:rPr lang="da-DK" sz="4538" b="1" noProof="0" dirty="0">
                <a:solidFill>
                  <a:srgbClr val="385C73"/>
                </a:solidFill>
                <a:latin typeface="Montserrat Bold"/>
                <a:ea typeface="Montserrat Bold"/>
                <a:cs typeface="Montserrat Bold"/>
                <a:sym typeface="Montserrat Bold"/>
              </a:rPr>
              <a:t>Fagfleksibilitet for ungarbejdere</a:t>
            </a:r>
          </a:p>
        </p:txBody>
      </p:sp>
      <p:sp>
        <p:nvSpPr>
          <p:cNvPr id="6" name="TextBox 6">
            <a:extLst>
              <a:ext uri="{FF2B5EF4-FFF2-40B4-BE49-F238E27FC236}">
                <a16:creationId xmlns:a16="http://schemas.microsoft.com/office/drawing/2014/main" id="{F8D8A0A4-3EC6-9C75-DDC9-EB64C09BB07A}"/>
              </a:ext>
            </a:extLst>
          </p:cNvPr>
          <p:cNvSpPr txBox="1"/>
          <p:nvPr/>
        </p:nvSpPr>
        <p:spPr>
          <a:xfrm>
            <a:off x="2456883" y="2695295"/>
            <a:ext cx="14154717" cy="9743949"/>
          </a:xfrm>
          <a:prstGeom prst="rect">
            <a:avLst/>
          </a:prstGeom>
        </p:spPr>
        <p:txBody>
          <a:bodyPr wrap="square" lIns="0" tIns="0" rIns="0" bIns="0" rtlCol="0" anchor="t">
            <a:spAutoFit/>
          </a:bodyPr>
          <a:lstStyle/>
          <a:p>
            <a:pPr algn="just">
              <a:lnSpc>
                <a:spcPct val="115000"/>
              </a:lnSpc>
            </a:pPr>
            <a:r>
              <a:rPr lang="da-DK" sz="2400" noProof="0" dirty="0">
                <a:solidFill>
                  <a:srgbClr val="385C73"/>
                </a:solidFill>
                <a:latin typeface="Montserrat" panose="00000500000000000000" pitchFamily="2" charset="0"/>
              </a:rPr>
              <a:t>”Flex-Ung” kan løse alle arbejdsopgaver uden at være ansat til en særlig arbejdsfunktion, dog under hensyntagen til de begrænsninger, der er fastlagt i den til enhver tid gældende lovgivning, herunder restaurationsloven og arbejdsmiljøloven.</a:t>
            </a:r>
          </a:p>
          <a:p>
            <a:pPr algn="just">
              <a:lnSpc>
                <a:spcPct val="115000"/>
              </a:lnSpc>
            </a:pPr>
            <a:endParaRPr lang="da-DK" sz="2400" noProof="0" dirty="0">
              <a:solidFill>
                <a:srgbClr val="385C73"/>
              </a:solidFill>
              <a:latin typeface="Montserrat" panose="00000500000000000000" pitchFamily="2" charset="0"/>
            </a:endParaRPr>
          </a:p>
          <a:p>
            <a:pPr algn="just">
              <a:lnSpc>
                <a:spcPct val="115000"/>
              </a:lnSpc>
            </a:pPr>
            <a:r>
              <a:rPr lang="da-DK" sz="1800" b="1" noProof="0" dirty="0">
                <a:effectLst/>
                <a:latin typeface="Georgia" panose="02040502050405020303" pitchFamily="18" charset="0"/>
                <a:ea typeface="Georgia" panose="02040502050405020303" pitchFamily="18" charset="0"/>
                <a:cs typeface="Georgia" panose="02040502050405020303" pitchFamily="18" charset="0"/>
              </a:rPr>
              <a:t>Arbejdsopgaver for 13–14-årige og 15-årige, der er omfattet af undervisningspligten (listen ikke udtømmende)</a:t>
            </a:r>
            <a:endParaRPr lang="da-DK" sz="1800" noProof="0" dirty="0">
              <a:effectLst/>
              <a:latin typeface="Times New Roman" panose="02020603050405020304" pitchFamily="18" charset="0"/>
              <a:ea typeface="Times New Roman" panose="02020603050405020304" pitchFamily="18" charset="0"/>
            </a:endParaRPr>
          </a:p>
          <a:p>
            <a:pPr marL="457200" algn="just">
              <a:lnSpc>
                <a:spcPct val="115000"/>
              </a:lnSpc>
            </a:pPr>
            <a:r>
              <a:rPr lang="da-DK" sz="1800" noProof="0" dirty="0">
                <a:effectLst/>
                <a:latin typeface="Georgia" panose="02040502050405020303" pitchFamily="18" charset="0"/>
                <a:ea typeface="Georgia" panose="02040502050405020303" pitchFamily="18" charset="0"/>
                <a:cs typeface="Georgia" panose="02040502050405020303" pitchFamily="18" charset="0"/>
              </a:rPr>
              <a:t> </a:t>
            </a:r>
            <a:endParaRPr lang="da-DK" sz="1800" noProof="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Rydde af og tørre borde af og aftørre overflader.</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Lettere opvask (uden risiko for skoldning eller brug af farlige kemikalier).</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Betjening af ufarlige maskiner, så som softicemaskiner, blendere, </a:t>
            </a:r>
            <a:r>
              <a:rPr lang="da-DK" sz="1800" kern="100" noProof="0" dirty="0" err="1">
                <a:effectLst/>
                <a:latin typeface="Georgia" panose="02040502050405020303" pitchFamily="18" charset="0"/>
                <a:ea typeface="Georgia" panose="02040502050405020303" pitchFamily="18" charset="0"/>
                <a:cs typeface="Georgia" panose="02040502050405020303" pitchFamily="18" charset="0"/>
              </a:rPr>
              <a:t>juicere</a:t>
            </a: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 og </a:t>
            </a:r>
            <a:r>
              <a:rPr lang="da-DK" sz="1800" kern="100" noProof="0" dirty="0" err="1">
                <a:effectLst/>
                <a:latin typeface="Georgia" panose="02040502050405020303" pitchFamily="18" charset="0"/>
                <a:ea typeface="Georgia" panose="02040502050405020303" pitchFamily="18" charset="0"/>
                <a:cs typeface="Georgia" panose="02040502050405020303" pitchFamily="18" charset="0"/>
              </a:rPr>
              <a:t>paninimaskiner</a:t>
            </a: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Betjening af espressomaskiner.</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Klargøre borde, herunder borddækning og håndtering af service og bestik, så som rulle bestik i servietter, folde servietter og lignende opgaver.</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Lettere rengøring, støvsuge, feje gulv, vaske gulv, udskiftning af håndklæder, oprydning og håndtering af rent vasketøj samt lignende opgaver.</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Lettere arbejde med tilberedning, påfyldning, anretning af mad og drikke og lignende opgaver, der dog ikke må ske under forhold med et højt arbejdstempo.</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Lettere servicearbejde ifm. afholdelse af events og konferencer og lignende opgaver.</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Lettere arbejde med servering.</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Skrælle, skære, snitte og hakke grøntsager.</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Garderobearbejde.</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da-DK" sz="1800" kern="100" noProof="0" dirty="0">
                <a:effectLst/>
                <a:latin typeface="Georgia" panose="02040502050405020303" pitchFamily="18" charset="0"/>
                <a:ea typeface="Georgia" panose="02040502050405020303" pitchFamily="18" charset="0"/>
                <a:cs typeface="Georgia" panose="02040502050405020303" pitchFamily="18" charset="0"/>
              </a:rPr>
              <a:t>Modtage vare, pakke dem ud og sætte på plads.</a:t>
            </a:r>
            <a:endParaRPr lang="da-DK" sz="18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da-DK" sz="2400" noProof="0" dirty="0">
              <a:solidFill>
                <a:srgbClr val="385C73"/>
              </a:solidFill>
              <a:latin typeface="Montserrat" panose="00000500000000000000" pitchFamily="2" charset="0"/>
            </a:endParaRPr>
          </a:p>
          <a:p>
            <a:pPr algn="just">
              <a:lnSpc>
                <a:spcPct val="115000"/>
              </a:lnSpc>
            </a:pPr>
            <a:endParaRPr lang="da-DK" sz="2400" noProof="0" dirty="0">
              <a:solidFill>
                <a:srgbClr val="385C73"/>
              </a:solidFill>
              <a:latin typeface="Montserrat" panose="00000500000000000000" pitchFamily="2" charset="0"/>
            </a:endParaRPr>
          </a:p>
          <a:p>
            <a:pPr algn="just">
              <a:lnSpc>
                <a:spcPct val="115000"/>
              </a:lnSpc>
            </a:pPr>
            <a:endParaRPr lang="da-DK" sz="2400" noProof="0" dirty="0">
              <a:solidFill>
                <a:srgbClr val="385C73"/>
              </a:solidFill>
              <a:latin typeface="Montserrat" panose="00000500000000000000" pitchFamily="2" charset="0"/>
            </a:endParaRPr>
          </a:p>
          <a:p>
            <a:pPr algn="l">
              <a:lnSpc>
                <a:spcPts val="3426"/>
              </a:lnSpc>
            </a:pPr>
            <a:endParaRPr lang="da-DK" sz="2400" noProof="0" dirty="0">
              <a:solidFill>
                <a:srgbClr val="385C73"/>
              </a:solidFill>
              <a:latin typeface="Montserrat" panose="00000500000000000000" pitchFamily="2" charset="0"/>
              <a:sym typeface="Montserrat Bold"/>
            </a:endParaRPr>
          </a:p>
          <a:p>
            <a:pPr algn="l">
              <a:lnSpc>
                <a:spcPts val="3426"/>
              </a:lnSpc>
            </a:pPr>
            <a:endParaRPr lang="da-DK" sz="2400" b="1" noProof="0" dirty="0">
              <a:solidFill>
                <a:srgbClr val="385C73"/>
              </a:solidFill>
              <a:latin typeface="Montserrat Bold"/>
              <a:ea typeface="Montserrat"/>
              <a:cs typeface="Montserrat"/>
              <a:sym typeface="Montserrat Bold"/>
            </a:endParaRPr>
          </a:p>
          <a:p>
            <a:pPr algn="l">
              <a:lnSpc>
                <a:spcPts val="3426"/>
              </a:lnSpc>
            </a:pPr>
            <a:endParaRPr lang="da-DK" sz="2400" noProof="0" dirty="0">
              <a:solidFill>
                <a:srgbClr val="385C73"/>
              </a:solidFill>
              <a:latin typeface="Montserrat" panose="00000500000000000000" pitchFamily="2" charset="0"/>
              <a:ea typeface="Montserrat Bold"/>
              <a:cs typeface="Montserrat Bold"/>
              <a:sym typeface="Montserrat Bold"/>
            </a:endParaRPr>
          </a:p>
        </p:txBody>
      </p:sp>
      <p:sp>
        <p:nvSpPr>
          <p:cNvPr id="8" name="AutoShape 8">
            <a:extLst>
              <a:ext uri="{FF2B5EF4-FFF2-40B4-BE49-F238E27FC236}">
                <a16:creationId xmlns:a16="http://schemas.microsoft.com/office/drawing/2014/main" id="{91640D4F-CC8B-C234-E717-3F56C4B39A28}"/>
              </a:ext>
            </a:extLst>
          </p:cNvPr>
          <p:cNvSpPr/>
          <p:nvPr/>
        </p:nvSpPr>
        <p:spPr>
          <a:xfrm>
            <a:off x="2456883" y="2444228"/>
            <a:ext cx="4209529" cy="0"/>
          </a:xfrm>
          <a:prstGeom prst="line">
            <a:avLst/>
          </a:prstGeom>
          <a:ln w="76200" cap="flat">
            <a:solidFill>
              <a:srgbClr val="6CA1AF"/>
            </a:solidFill>
            <a:prstDash val="solid"/>
            <a:headEnd type="none" w="sm" len="sm"/>
            <a:tailEnd type="none" w="sm" len="sm"/>
          </a:ln>
        </p:spPr>
        <p:txBody>
          <a:bodyPr/>
          <a:lstStyle/>
          <a:p>
            <a:endParaRPr lang="da-DK" noProof="0" dirty="0"/>
          </a:p>
        </p:txBody>
      </p:sp>
    </p:spTree>
    <p:extLst>
      <p:ext uri="{BB962C8B-B14F-4D97-AF65-F5344CB8AC3E}">
        <p14:creationId xmlns:p14="http://schemas.microsoft.com/office/powerpoint/2010/main" val="569757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200</TotalTime>
  <Words>1990</Words>
  <Application>Microsoft Office PowerPoint</Application>
  <PresentationFormat>Brugerdefineret</PresentationFormat>
  <Paragraphs>289</Paragraphs>
  <Slides>30</Slides>
  <Notes>0</Notes>
  <HiddenSlides>0</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30</vt:i4>
      </vt:variant>
    </vt:vector>
  </HeadingPairs>
  <TitlesOfParts>
    <vt:vector size="41" baseType="lpstr">
      <vt:lpstr>Montserrat</vt:lpstr>
      <vt:lpstr>Symbol</vt:lpstr>
      <vt:lpstr>Times New Roman</vt:lpstr>
      <vt:lpstr>Arial</vt:lpstr>
      <vt:lpstr>Verdana</vt:lpstr>
      <vt:lpstr>Montserrat Bold</vt:lpstr>
      <vt:lpstr>Montserrat Italics</vt:lpstr>
      <vt:lpstr>Calibri</vt:lpstr>
      <vt:lpstr>Georgia</vt:lpstr>
      <vt:lpstr>Montserrat Semi-Bold</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 4 Løn og tillæg</dc:title>
  <dc:creator>Lotte Moestrup</dc:creator>
  <cp:lastModifiedBy>Patricia Deleuran</cp:lastModifiedBy>
  <cp:revision>18</cp:revision>
  <dcterms:created xsi:type="dcterms:W3CDTF">2006-08-16T00:00:00Z</dcterms:created>
  <dcterms:modified xsi:type="dcterms:W3CDTF">2025-03-10T14:47:33Z</dcterms:modified>
  <dc:identifier>DAGYUTjdeCk</dc:identifier>
</cp:coreProperties>
</file>